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40" r:id="rId3"/>
    <p:sldId id="312" r:id="rId4"/>
    <p:sldId id="338" r:id="rId5"/>
    <p:sldId id="339" r:id="rId6"/>
    <p:sldId id="313" r:id="rId7"/>
    <p:sldId id="276" r:id="rId8"/>
    <p:sldId id="277" r:id="rId10"/>
    <p:sldId id="280" r:id="rId11"/>
    <p:sldId id="278" r:id="rId12"/>
    <p:sldId id="279" r:id="rId13"/>
    <p:sldId id="283" r:id="rId14"/>
    <p:sldId id="296" r:id="rId15"/>
    <p:sldId id="281" r:id="rId16"/>
    <p:sldId id="315" r:id="rId17"/>
    <p:sldId id="282" r:id="rId18"/>
    <p:sldId id="316" r:id="rId19"/>
    <p:sldId id="284" r:id="rId20"/>
    <p:sldId id="285" r:id="rId21"/>
    <p:sldId id="286" r:id="rId22"/>
    <p:sldId id="317" r:id="rId23"/>
    <p:sldId id="318" r:id="rId24"/>
    <p:sldId id="319" r:id="rId25"/>
    <p:sldId id="287" r:id="rId26"/>
    <p:sldId id="288" r:id="rId27"/>
    <p:sldId id="320" r:id="rId28"/>
    <p:sldId id="289" r:id="rId29"/>
    <p:sldId id="321" r:id="rId30"/>
    <p:sldId id="291" r:id="rId31"/>
    <p:sldId id="322" r:id="rId32"/>
    <p:sldId id="325" r:id="rId33"/>
    <p:sldId id="323" r:id="rId34"/>
    <p:sldId id="326" r:id="rId35"/>
    <p:sldId id="295" r:id="rId36"/>
    <p:sldId id="328" r:id="rId37"/>
    <p:sldId id="329" r:id="rId38"/>
    <p:sldId id="274" r:id="rId39"/>
    <p:sldId id="298" r:id="rId40"/>
    <p:sldId id="259" r:id="rId41"/>
    <p:sldId id="307" r:id="rId42"/>
    <p:sldId id="331" r:id="rId43"/>
    <p:sldId id="332" r:id="rId44"/>
    <p:sldId id="264" r:id="rId45"/>
    <p:sldId id="300" r:id="rId46"/>
    <p:sldId id="333" r:id="rId47"/>
    <p:sldId id="304" r:id="rId48"/>
    <p:sldId id="302" r:id="rId49"/>
    <p:sldId id="334" r:id="rId50"/>
    <p:sldId id="336" r:id="rId51"/>
    <p:sldId id="337" r:id="rId52"/>
    <p:sldId id="305" r:id="rId53"/>
    <p:sldId id="306" r:id="rId54"/>
    <p:sldId id="297" r:id="rId5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660"/>
  </p:normalViewPr>
  <p:slideViewPr>
    <p:cSldViewPr>
      <p:cViewPr>
        <p:scale>
          <a:sx n="100" d="100"/>
          <a:sy n="100" d="100"/>
        </p:scale>
        <p:origin x="-43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5C5E8-671E-4CB6-A2B8-14D882061A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92017-0026-4141-BE16-B1432D930E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017-0026-4141-BE16-B1432D930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7A46D1-A461-4D85-84F6-27613397D24E}" type="slidenum">
              <a:rPr lang="en-US" altLang="zh-CN"/>
            </a:fld>
            <a:endParaRPr lang="en-US" altLang="zh-CN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algn="l"/>
            <a:endParaRPr lang="zh-CN" altLang="zh-CN" sz="2400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4A8AC-D69A-4865-92FC-276BC097443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6E87-99DA-46BA-8CB8-83ABB48E390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C176A64-E929-4B3B-9333-A54943BD337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A3C58-66E4-4356-B5D5-9E4401FDF9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9163-0B23-44DD-8970-280B026B9C1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52CC4-4155-45E4-821C-04115269841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2F0D-9B63-4C51-BA2F-A55F98951EA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6D1FA-5B35-492A-B5F7-B1F5429F1B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07CB-6239-4C20-B75B-9276E32EF1E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0DD81-41AE-4577-BB20-4946D468922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3A98E-B091-45F5-8F2D-8444CCB32AD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algn="l"/>
            <a:endParaRPr lang="zh-CN" altLang="zh-CN" sz="2400" i="0">
              <a:latin typeface="Times New Roman" panose="02020603050405020304" pitchFamily="18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i="0"/>
            </a:lvl1pPr>
          </a:lstStyle>
          <a:p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i="0"/>
            </a:lvl1pPr>
          </a:lstStyle>
          <a:p>
            <a:endParaRPr lang="en-US" altLang="zh-CN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i="0"/>
            </a:lvl1pPr>
          </a:lstStyle>
          <a:p>
            <a:fld id="{AB6E5186-A3FB-4FE6-8B2D-3F0E251631D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hyperlink" Target="in.wav" TargetMode="Externa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hyperlink" Target="un.wav" TargetMode="Externa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hyperlink" Target="vn.wav" TargetMode="Externa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26.png"/><Relationship Id="rId1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2.xml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1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7.GIF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44440" y="1957319"/>
            <a:ext cx="83529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ɑn</a:t>
            </a:r>
            <a:r>
              <a:rPr lang="en-US" altLang="zh-CN" sz="88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 in un ün</a:t>
            </a:r>
            <a:endParaRPr lang="en-US" altLang="zh-CN" sz="8800" b="1" i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580" y="970994"/>
            <a:ext cx="6506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人教版一年级语文上册    汉语拼音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11HP19)N5XC80V(0BZ9MRV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77QH7YNZU{_TC03NQZ2B~F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草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30116" y="550698"/>
            <a:ext cx="74422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1700" i="0" dirty="0" err="1">
                <a:latin typeface="Arial" panose="020B0604020202020204" pitchFamily="34" charset="0"/>
              </a:rPr>
              <a:t>qi</a:t>
            </a:r>
            <a:r>
              <a:rPr lang="en-US" altLang="zh-CN" sz="12900" i="0" dirty="0" err="1">
                <a:latin typeface="Arial" panose="020B0604020202020204" pitchFamily="34" charset="0"/>
              </a:rPr>
              <a:t>ā</a:t>
            </a:r>
            <a:r>
              <a:rPr lang="en-US" altLang="zh-CN" sz="11700" i="0" dirty="0" err="1">
                <a:latin typeface="Arial" panose="020B0604020202020204" pitchFamily="34" charset="0"/>
              </a:rPr>
              <a:t>n</a:t>
            </a:r>
            <a:r>
              <a:rPr lang="en-US" altLang="zh-CN" sz="11700" i="0" dirty="0">
                <a:latin typeface="Arial" panose="020B0604020202020204" pitchFamily="34" charset="0"/>
              </a:rPr>
              <a:t>   </a:t>
            </a:r>
            <a:r>
              <a:rPr lang="en-US" altLang="zh-CN" sz="11700" i="0" dirty="0" err="1">
                <a:latin typeface="Arial" panose="020B0604020202020204" pitchFamily="34" charset="0"/>
              </a:rPr>
              <a:t>di</a:t>
            </a:r>
            <a:r>
              <a:rPr lang="en-US" altLang="zh-CN" sz="12900" i="0" dirty="0" err="1">
                <a:latin typeface="Arial" panose="020B0604020202020204" pitchFamily="34" charset="0"/>
              </a:rPr>
              <a:t>ǎ</a:t>
            </a:r>
            <a:r>
              <a:rPr lang="en-US" altLang="zh-CN" sz="11700" i="0" dirty="0" err="1">
                <a:latin typeface="Arial" panose="020B0604020202020204" pitchFamily="34" charset="0"/>
              </a:rPr>
              <a:t>n</a:t>
            </a:r>
            <a:r>
              <a:rPr lang="en-US" altLang="zh-CN" sz="11700" i="0" dirty="0">
                <a:latin typeface="Arial" panose="020B0604020202020204" pitchFamily="34" charset="0"/>
              </a:rPr>
              <a:t> </a:t>
            </a:r>
            <a:endParaRPr lang="en-US" altLang="zh-CN" sz="11700" i="0" dirty="0">
              <a:latin typeface="Arial" panose="020B0604020202020204" pitchFamily="34" charset="0"/>
            </a:endParaRPr>
          </a:p>
          <a:p>
            <a:pPr algn="l"/>
            <a:r>
              <a:rPr lang="en-US" altLang="zh-CN" sz="11700" i="0" dirty="0" err="1">
                <a:latin typeface="Arial" panose="020B0604020202020204" pitchFamily="34" charset="0"/>
              </a:rPr>
              <a:t>bi</a:t>
            </a:r>
            <a:r>
              <a:rPr lang="en-US" altLang="zh-CN" sz="12900" i="0" dirty="0" err="1">
                <a:latin typeface="Arial" panose="020B0604020202020204" pitchFamily="34" charset="0"/>
              </a:rPr>
              <a:t>ā</a:t>
            </a:r>
            <a:r>
              <a:rPr lang="en-US" altLang="zh-CN" sz="11700" i="0" dirty="0" err="1">
                <a:latin typeface="Arial" panose="020B0604020202020204" pitchFamily="34" charset="0"/>
              </a:rPr>
              <a:t>n</a:t>
            </a:r>
            <a:r>
              <a:rPr lang="en-US" altLang="zh-CN" sz="11700" i="0" dirty="0">
                <a:latin typeface="Arial" panose="020B0604020202020204" pitchFamily="34" charset="0"/>
              </a:rPr>
              <a:t>   </a:t>
            </a:r>
            <a:r>
              <a:rPr lang="en-US" altLang="zh-CN" sz="11700" i="0" dirty="0" err="1">
                <a:latin typeface="Arial" panose="020B0604020202020204" pitchFamily="34" charset="0"/>
              </a:rPr>
              <a:t>pi</a:t>
            </a:r>
            <a:r>
              <a:rPr lang="en-US" altLang="zh-CN" sz="12900" i="0" dirty="0" err="1">
                <a:latin typeface="新宋体-18030"/>
                <a:ea typeface="新宋体-18030" pitchFamily="49" charset="-122"/>
              </a:rPr>
              <a:t>à</a:t>
            </a:r>
            <a:r>
              <a:rPr lang="en-US" altLang="zh-CN" sz="11700" i="0" dirty="0" err="1">
                <a:latin typeface="Arial" panose="020B0604020202020204" pitchFamily="34" charset="0"/>
              </a:rPr>
              <a:t>n</a:t>
            </a:r>
            <a:r>
              <a:rPr lang="en-US" altLang="zh-CN" sz="11700" i="0" dirty="0">
                <a:latin typeface="Arial" panose="020B0604020202020204" pitchFamily="34" charset="0"/>
              </a:rPr>
              <a:t> </a:t>
            </a:r>
            <a:endParaRPr lang="en-US" altLang="zh-CN" sz="11700" i="0" dirty="0">
              <a:latin typeface="Arial" panose="020B0604020202020204" pitchFamily="34" charset="0"/>
            </a:endParaRPr>
          </a:p>
        </p:txBody>
      </p:sp>
      <p:pic>
        <p:nvPicPr>
          <p:cNvPr id="51204" name="Picture 4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6270625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6270625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2775" y="0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0"/>
            <a:ext cx="366236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0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00125" y="6270625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]B08~[%~TWPIH(NK59{L{~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/>
          <p:nvPr/>
        </p:nvGrpSpPr>
        <p:grpSpPr bwMode="auto">
          <a:xfrm>
            <a:off x="973138" y="2711450"/>
            <a:ext cx="7332662" cy="1708150"/>
            <a:chOff x="0" y="0"/>
            <a:chExt cx="4128" cy="1076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1152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10600" b="1" i="0">
                  <a:latin typeface="Comic Sans MS" panose="030F0702030302020204" pitchFamily="66" charset="0"/>
                </a:rPr>
                <a:t> </a:t>
              </a:r>
              <a:endParaRPr lang="en-US" sz="10600" b="1" i="0">
                <a:latin typeface="Comic Sans MS" panose="030F0702030302020204" pitchFamily="66" charset="0"/>
              </a:endParaRP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1056" y="0"/>
              <a:ext cx="1152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10600" b="1" i="0">
                  <a:latin typeface="Comic Sans MS" panose="030F0702030302020204" pitchFamily="66" charset="0"/>
                </a:rPr>
                <a:t> </a:t>
              </a:r>
              <a:endParaRPr lang="en-US" sz="10600" b="1" i="0">
                <a:latin typeface="Comic Sans MS" panose="030F0702030302020204" pitchFamily="66" charset="0"/>
              </a:endParaRPr>
            </a:p>
          </p:txBody>
        </p:sp>
        <p:sp>
          <p:nvSpPr>
            <p:cNvPr id="128005" name="Text Box 5"/>
            <p:cNvSpPr txBox="1">
              <a:spLocks noChangeArrowheads="1"/>
            </p:cNvSpPr>
            <p:nvPr/>
          </p:nvSpPr>
          <p:spPr bwMode="auto">
            <a:xfrm>
              <a:off x="2112" y="0"/>
              <a:ext cx="960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10600" b="1" i="0">
                  <a:latin typeface="Comic Sans MS" panose="030F0702030302020204" pitchFamily="66" charset="0"/>
                </a:rPr>
                <a:t> </a:t>
              </a:r>
              <a:endParaRPr lang="en-US" sz="10600" b="1" i="0">
                <a:latin typeface="Comic Sans MS" panose="030F0702030302020204" pitchFamily="66" charset="0"/>
              </a:endParaRPr>
            </a:p>
          </p:txBody>
        </p:sp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3168" y="0"/>
              <a:ext cx="960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sz="10600" b="1" i="0">
                  <a:latin typeface="Comic Sans MS" panose="030F0702030302020204" pitchFamily="66" charset="0"/>
                </a:rPr>
                <a:t> </a:t>
              </a:r>
              <a:endParaRPr lang="en-US" sz="10600" b="1" i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28007" name="Object 2"/>
          <p:cNvGraphicFramePr>
            <a:graphicFrameLocks noChangeAspect="1"/>
          </p:cNvGraphicFramePr>
          <p:nvPr/>
        </p:nvGraphicFramePr>
        <p:xfrm>
          <a:off x="857250" y="3000375"/>
          <a:ext cx="73580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6" name="" r:id="rId1" imgW="5514975" imgH="390525" progId="Paint.Picture">
                  <p:embed/>
                </p:oleObj>
              </mc:Choice>
              <mc:Fallback>
                <p:oleObj name="" r:id="rId1" imgW="5514975" imgH="3905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000375"/>
                        <a:ext cx="735806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Rectangle 12"/>
          <p:cNvSpPr>
            <a:spLocks noChangeArrowheads="1"/>
          </p:cNvSpPr>
          <p:nvPr/>
        </p:nvSpPr>
        <p:spPr bwMode="auto">
          <a:xfrm>
            <a:off x="3581400" y="685800"/>
            <a:ext cx="9017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12900" i="0">
                <a:latin typeface="Comic Sans MS" panose="030F0702030302020204" pitchFamily="66" charset="0"/>
                <a:ea typeface="MingLiU" pitchFamily="49" charset="-120"/>
              </a:rPr>
              <a:t> </a:t>
            </a:r>
            <a:endParaRPr lang="en-US" altLang="zh-CN" sz="12900" i="0">
              <a:latin typeface="Comic Sans MS" panose="030F0702030302020204" pitchFamily="66" charset="0"/>
              <a:ea typeface="MingLiU" pitchFamily="49" charset="-120"/>
            </a:endParaRPr>
          </a:p>
        </p:txBody>
      </p:sp>
      <p:sp>
        <p:nvSpPr>
          <p:cNvPr id="128009" name="矩形 8"/>
          <p:cNvSpPr>
            <a:spLocks noChangeArrowheads="1"/>
          </p:cNvSpPr>
          <p:nvPr/>
        </p:nvSpPr>
        <p:spPr bwMode="auto">
          <a:xfrm>
            <a:off x="2857500" y="1340768"/>
            <a:ext cx="28336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9600" i="0" dirty="0">
                <a:solidFill>
                  <a:srgbClr val="000099"/>
                </a:solidFill>
                <a:latin typeface="Comic Sans MS" panose="030F0702030302020204" pitchFamily="66" charset="0"/>
                <a:ea typeface="MingLiU" pitchFamily="49" charset="-120"/>
              </a:rPr>
              <a:t>yu</a:t>
            </a:r>
            <a:r>
              <a:rPr lang="en-US" sz="9600" i="0" dirty="0">
                <a:solidFill>
                  <a:srgbClr val="CC3300"/>
                </a:solidFill>
                <a:latin typeface="Comic Sans MS" panose="030F0702030302020204" pitchFamily="66" charset="0"/>
                <a:ea typeface="MingLiU" pitchFamily="49" charset="-120"/>
              </a:rPr>
              <a:t>an</a:t>
            </a:r>
            <a:endParaRPr lang="en-US" altLang="zh-CN" sz="9600" i="0" dirty="0">
              <a:latin typeface="Comic Sans MS" panose="030F0702030302020204" pitchFamily="66" charset="0"/>
              <a:ea typeface="MingLiU" pitchFamily="49" charset="-120"/>
            </a:endParaRPr>
          </a:p>
        </p:txBody>
      </p:sp>
      <p:sp>
        <p:nvSpPr>
          <p:cNvPr id="128010" name="矩形 9"/>
          <p:cNvSpPr>
            <a:spLocks noChangeArrowheads="1"/>
          </p:cNvSpPr>
          <p:nvPr/>
        </p:nvSpPr>
        <p:spPr bwMode="auto">
          <a:xfrm>
            <a:off x="0" y="3143250"/>
            <a:ext cx="2786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6000" i="0" dirty="0">
                <a:solidFill>
                  <a:srgbClr val="000099"/>
                </a:solidFill>
                <a:latin typeface="Comic Sans MS" panose="030F0702030302020204" pitchFamily="66" charset="0"/>
                <a:ea typeface="MingLiU" pitchFamily="49" charset="-120"/>
              </a:rPr>
              <a:t>yu</a:t>
            </a:r>
            <a:r>
              <a:rPr lang="en-US" sz="6000" i="0" dirty="0">
                <a:solidFill>
                  <a:srgbClr val="CC3300"/>
                </a:solidFill>
                <a:latin typeface="Comic Sans MS" panose="030F0702030302020204" pitchFamily="66" charset="0"/>
                <a:ea typeface="MingLiU" pitchFamily="49" charset="-120"/>
              </a:rPr>
              <a:t>an</a:t>
            </a:r>
            <a:endParaRPr lang="en-US" altLang="zh-CN" sz="6000" i="0" dirty="0">
              <a:latin typeface="Comic Sans MS" panose="030F0702030302020204" pitchFamily="66" charset="0"/>
              <a:ea typeface="MingLiU" pitchFamily="49" charset="-120"/>
            </a:endParaRPr>
          </a:p>
        </p:txBody>
      </p:sp>
      <p:sp>
        <p:nvSpPr>
          <p:cNvPr id="128011" name="矩形 10"/>
          <p:cNvSpPr>
            <a:spLocks noChangeArrowheads="1"/>
          </p:cNvSpPr>
          <p:nvPr/>
        </p:nvSpPr>
        <p:spPr bwMode="auto">
          <a:xfrm>
            <a:off x="2286000" y="3143250"/>
            <a:ext cx="2060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6000" i="0" dirty="0">
                <a:solidFill>
                  <a:srgbClr val="000099"/>
                </a:solidFill>
                <a:latin typeface="Comic Sans MS" panose="030F0702030302020204" pitchFamily="66" charset="0"/>
                <a:ea typeface="MingLiU" pitchFamily="49" charset="-120"/>
              </a:rPr>
              <a:t>yu</a:t>
            </a:r>
            <a:r>
              <a:rPr lang="en-US" sz="6000" i="0" dirty="0">
                <a:solidFill>
                  <a:srgbClr val="CC3300"/>
                </a:solidFill>
                <a:latin typeface="Comic Sans MS" panose="030F0702030302020204" pitchFamily="66" charset="0"/>
                <a:ea typeface="MingLiU" pitchFamily="49" charset="-120"/>
              </a:rPr>
              <a:t>an </a:t>
            </a:r>
            <a:endParaRPr lang="en-US" altLang="zh-CN" sz="6000" i="0" dirty="0">
              <a:latin typeface="Comic Sans MS" panose="030F0702030302020204" pitchFamily="66" charset="0"/>
              <a:ea typeface="MingLiU" pitchFamily="49" charset="-120"/>
            </a:endParaRPr>
          </a:p>
        </p:txBody>
      </p:sp>
      <p:sp>
        <p:nvSpPr>
          <p:cNvPr id="128012" name="矩形 11"/>
          <p:cNvSpPr>
            <a:spLocks noChangeArrowheads="1"/>
          </p:cNvSpPr>
          <p:nvPr/>
        </p:nvSpPr>
        <p:spPr bwMode="auto">
          <a:xfrm>
            <a:off x="4572000" y="3143250"/>
            <a:ext cx="183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6000" i="0" dirty="0">
                <a:solidFill>
                  <a:srgbClr val="000099"/>
                </a:solidFill>
                <a:latin typeface="Comic Sans MS" panose="030F0702030302020204" pitchFamily="66" charset="0"/>
                <a:ea typeface="MingLiU" pitchFamily="49" charset="-120"/>
              </a:rPr>
              <a:t>yu</a:t>
            </a:r>
            <a:r>
              <a:rPr lang="en-US" sz="6000" i="0" dirty="0">
                <a:solidFill>
                  <a:srgbClr val="CC3300"/>
                </a:solidFill>
                <a:latin typeface="Comic Sans MS" panose="030F0702030302020204" pitchFamily="66" charset="0"/>
                <a:ea typeface="MingLiU" pitchFamily="49" charset="-120"/>
              </a:rPr>
              <a:t>an</a:t>
            </a:r>
            <a:endParaRPr lang="en-US" altLang="zh-CN" sz="6000" i="0" dirty="0">
              <a:latin typeface="Comic Sans MS" panose="030F0702030302020204" pitchFamily="66" charset="0"/>
              <a:ea typeface="MingLiU" pitchFamily="49" charset="-120"/>
            </a:endParaRPr>
          </a:p>
        </p:txBody>
      </p:sp>
      <p:sp>
        <p:nvSpPr>
          <p:cNvPr id="128013" name="矩形 12"/>
          <p:cNvSpPr>
            <a:spLocks noChangeArrowheads="1"/>
          </p:cNvSpPr>
          <p:nvPr/>
        </p:nvSpPr>
        <p:spPr bwMode="auto">
          <a:xfrm>
            <a:off x="6929438" y="3143250"/>
            <a:ext cx="1839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6000" i="0" dirty="0">
                <a:solidFill>
                  <a:srgbClr val="000099"/>
                </a:solidFill>
                <a:latin typeface="Comic Sans MS" panose="030F0702030302020204" pitchFamily="66" charset="0"/>
                <a:ea typeface="MingLiU" pitchFamily="49" charset="-120"/>
              </a:rPr>
              <a:t>yu</a:t>
            </a:r>
            <a:r>
              <a:rPr lang="en-US" sz="6000" i="0" dirty="0">
                <a:solidFill>
                  <a:srgbClr val="CC3300"/>
                </a:solidFill>
                <a:latin typeface="Comic Sans MS" panose="030F0702030302020204" pitchFamily="66" charset="0"/>
                <a:ea typeface="MingLiU" pitchFamily="49" charset="-120"/>
              </a:rPr>
              <a:t>an</a:t>
            </a:r>
            <a:endParaRPr lang="en-US" altLang="zh-CN" sz="6000" i="0" dirty="0">
              <a:latin typeface="Comic Sans MS" panose="030F0702030302020204" pitchFamily="66" charset="0"/>
              <a:ea typeface="MingLiU" pitchFamily="49" charset="-120"/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52562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i="0" dirty="0" smtClean="0">
                <a:latin typeface="Arial" panose="020B0604020202020204" pitchFamily="34" charset="0"/>
              </a:rPr>
              <a:t>整体认</a:t>
            </a:r>
            <a:r>
              <a:rPr lang="zh-CN" altLang="en-US" sz="6000" i="0" dirty="0">
                <a:latin typeface="Arial" panose="020B0604020202020204" pitchFamily="34" charset="0"/>
              </a:rPr>
              <a:t>读音节</a:t>
            </a:r>
            <a:endParaRPr lang="zh-CN" altLang="en-US" sz="6000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7E1U4A5Y158B0I`81A@S6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5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20100508032455399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3126824">
            <a:off x="-733425" y="1392237"/>
            <a:ext cx="424973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18716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>
                <a:latin typeface="Arial" panose="020B0604020202020204" pitchFamily="34" charset="0"/>
              </a:rPr>
              <a:t>yuɑn</a:t>
            </a:r>
            <a:endParaRPr lang="en-US" altLang="zh-CN" sz="5400" b="1" i="0">
              <a:latin typeface="Arial" panose="020B0604020202020204" pitchFamily="34" charset="0"/>
            </a:endParaRPr>
          </a:p>
        </p:txBody>
      </p:sp>
      <p:grpSp>
        <p:nvGrpSpPr>
          <p:cNvPr id="129028" name="Group 4"/>
          <p:cNvGrpSpPr/>
          <p:nvPr/>
        </p:nvGrpSpPr>
        <p:grpSpPr bwMode="auto">
          <a:xfrm>
            <a:off x="3995738" y="404813"/>
            <a:ext cx="3886200" cy="2786062"/>
            <a:chOff x="0" y="0"/>
            <a:chExt cx="2448" cy="1755"/>
          </a:xfrm>
        </p:grpSpPr>
        <p:sp>
          <p:nvSpPr>
            <p:cNvPr id="129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44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 b="1" i="0">
                  <a:latin typeface="Arial" panose="020B0604020202020204" pitchFamily="34" charset="0"/>
                </a:rPr>
                <a:t>      yu  </a:t>
              </a:r>
              <a:r>
                <a:rPr lang="en-US" altLang="zh-CN" sz="4800" b="1" i="0">
                  <a:latin typeface="Century Gothic" pitchFamily="34" charset="0"/>
                </a:rPr>
                <a:t>a</a:t>
              </a:r>
              <a:r>
                <a:rPr lang="en-US" altLang="zh-CN" sz="4800" b="1" i="0">
                  <a:latin typeface="Arial" panose="020B0604020202020204" pitchFamily="34" charset="0"/>
                </a:rPr>
                <a:t>n</a:t>
              </a:r>
              <a:endParaRPr lang="en-US" altLang="zh-CN" sz="4800" b="1" i="0">
                <a:latin typeface="Arial" panose="020B0604020202020204" pitchFamily="34" charset="0"/>
              </a:endParaRPr>
            </a:p>
          </p:txBody>
        </p:sp>
        <p:pic>
          <p:nvPicPr>
            <p:cNvPr id="129030" name="Picture 6" descr="yw1p34_yua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423"/>
              <a:ext cx="2160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2411413" y="4868863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i="0">
                <a:latin typeface="宋体" panose="02010600030101010101" pitchFamily="2" charset="-122"/>
              </a:rPr>
              <a:t>yuān  yuán  yuǎn  yuàn</a:t>
            </a:r>
            <a:endParaRPr lang="en-US" sz="4400" b="1" i="0">
              <a:latin typeface="宋体" panose="02010600030101010101" pitchFamily="2" charset="-122"/>
            </a:endParaRPr>
          </a:p>
        </p:txBody>
      </p:sp>
      <p:grpSp>
        <p:nvGrpSpPr>
          <p:cNvPr id="129032" name="Group 8"/>
          <p:cNvGrpSpPr/>
          <p:nvPr/>
        </p:nvGrpSpPr>
        <p:grpSpPr bwMode="auto">
          <a:xfrm>
            <a:off x="3276600" y="0"/>
            <a:ext cx="5113338" cy="4679950"/>
            <a:chOff x="0" y="0"/>
            <a:chExt cx="3221" cy="2948"/>
          </a:xfrm>
        </p:grpSpPr>
        <p:sp>
          <p:nvSpPr>
            <p:cNvPr id="129033" name="Oval 9"/>
            <p:cNvSpPr>
              <a:spLocks noChangeArrowheads="1"/>
            </p:cNvSpPr>
            <p:nvPr/>
          </p:nvSpPr>
          <p:spPr bwMode="auto">
            <a:xfrm>
              <a:off x="0" y="0"/>
              <a:ext cx="3221" cy="29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589" y="255"/>
              <a:ext cx="22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000" b="1" i="0" dirty="0">
                  <a:solidFill>
                    <a:srgbClr val="FF0000"/>
                  </a:solidFill>
                  <a:latin typeface="Arial" panose="020B0604020202020204" pitchFamily="34" charset="0"/>
                </a:rPr>
                <a:t>整体认读音节</a:t>
              </a:r>
              <a:endParaRPr lang="zh-CN" altLang="en-US" sz="4000" b="1" i="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484438" y="1196975"/>
            <a:ext cx="5724525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i="0" dirty="0">
                <a:latin typeface="Arial" panose="020B0604020202020204" pitchFamily="34" charset="0"/>
              </a:rPr>
              <a:t>      </a:t>
            </a:r>
            <a:r>
              <a:rPr lang="en-US" altLang="zh-CN" sz="4000" b="1" i="0" dirty="0">
                <a:latin typeface="Arial" panose="020B0604020202020204" pitchFamily="34" charset="0"/>
              </a:rPr>
              <a:t>yi  wu  yu   </a:t>
            </a:r>
            <a:r>
              <a:rPr lang="en-US" altLang="zh-CN" sz="4000" b="1" i="0" dirty="0" err="1">
                <a:latin typeface="Arial" panose="020B0604020202020204" pitchFamily="34" charset="0"/>
              </a:rPr>
              <a:t>zi</a:t>
            </a:r>
            <a:r>
              <a:rPr lang="en-US" altLang="zh-CN" sz="4000" b="1" i="0" dirty="0">
                <a:latin typeface="Arial" panose="020B0604020202020204" pitchFamily="34" charset="0"/>
              </a:rPr>
              <a:t>  ci  </a:t>
            </a:r>
            <a:r>
              <a:rPr lang="en-US" altLang="zh-CN" sz="4000" b="1" i="0" dirty="0" err="1">
                <a:latin typeface="Arial" panose="020B0604020202020204" pitchFamily="34" charset="0"/>
              </a:rPr>
              <a:t>si</a:t>
            </a:r>
            <a:r>
              <a:rPr lang="en-US" altLang="zh-CN" sz="4000" b="1" i="0" dirty="0">
                <a:latin typeface="Arial" panose="020B0604020202020204" pitchFamily="34" charset="0"/>
              </a:rPr>
              <a:t> </a:t>
            </a:r>
            <a:endParaRPr lang="en-US" altLang="zh-CN" sz="4000" b="1" i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i="0" dirty="0">
                <a:latin typeface="Arial" panose="020B0604020202020204" pitchFamily="34" charset="0"/>
              </a:rPr>
              <a:t>       </a:t>
            </a:r>
            <a:r>
              <a:rPr lang="en-US" altLang="zh-CN" sz="4000" b="1" i="0" dirty="0" err="1">
                <a:latin typeface="Arial" panose="020B0604020202020204" pitchFamily="34" charset="0"/>
              </a:rPr>
              <a:t>zhi</a:t>
            </a:r>
            <a:r>
              <a:rPr lang="en-US" altLang="zh-CN" sz="4000" b="1" i="0" dirty="0">
                <a:latin typeface="Arial" panose="020B0604020202020204" pitchFamily="34" charset="0"/>
              </a:rPr>
              <a:t>  chi   shi   </a:t>
            </a:r>
            <a:r>
              <a:rPr lang="en-US" altLang="zh-CN" sz="4000" b="1" i="0" dirty="0" err="1">
                <a:latin typeface="Arial" panose="020B0604020202020204" pitchFamily="34" charset="0"/>
              </a:rPr>
              <a:t>ri</a:t>
            </a:r>
            <a:endParaRPr lang="en-US" altLang="zh-CN" sz="4000" b="1" i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i="0" dirty="0">
                <a:latin typeface="Arial" panose="020B0604020202020204" pitchFamily="34" charset="0"/>
              </a:rPr>
              <a:t>          ye   </a:t>
            </a:r>
            <a:r>
              <a:rPr lang="en-US" altLang="zh-CN" sz="4000" b="1" i="0" dirty="0" err="1">
                <a:latin typeface="Arial" panose="020B0604020202020204" pitchFamily="34" charset="0"/>
              </a:rPr>
              <a:t>yue</a:t>
            </a:r>
            <a:endParaRPr lang="en-US" altLang="zh-CN" sz="4000" b="1" i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4000" b="1" i="0" dirty="0">
              <a:latin typeface="Arial" panose="020B0604020202020204" pitchFamily="34" charset="0"/>
            </a:endParaRPr>
          </a:p>
        </p:txBody>
      </p:sp>
      <p:grpSp>
        <p:nvGrpSpPr>
          <p:cNvPr id="129036" name="Group 12"/>
          <p:cNvGrpSpPr/>
          <p:nvPr/>
        </p:nvGrpSpPr>
        <p:grpSpPr bwMode="auto">
          <a:xfrm>
            <a:off x="6011863" y="2924175"/>
            <a:ext cx="1655762" cy="1439863"/>
            <a:chOff x="0" y="0"/>
            <a:chExt cx="1043" cy="907"/>
          </a:xfrm>
        </p:grpSpPr>
        <p:sp>
          <p:nvSpPr>
            <p:cNvPr id="129037" name="Oval 13"/>
            <p:cNvSpPr>
              <a:spLocks noChangeArrowheads="1"/>
            </p:cNvSpPr>
            <p:nvPr/>
          </p:nvSpPr>
          <p:spPr bwMode="auto">
            <a:xfrm>
              <a:off x="0" y="0"/>
              <a:ext cx="975" cy="907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038" name="Text Box 14"/>
            <p:cNvSpPr txBox="1">
              <a:spLocks noChangeArrowheads="1"/>
            </p:cNvSpPr>
            <p:nvPr/>
          </p:nvSpPr>
          <p:spPr bwMode="auto">
            <a:xfrm>
              <a:off x="0" y="137"/>
              <a:ext cx="104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 b="1" i="0">
                  <a:latin typeface="Arial" panose="020B0604020202020204" pitchFamily="34" charset="0"/>
                </a:rPr>
                <a:t>yuɑn</a:t>
              </a:r>
              <a:endParaRPr lang="en-US" altLang="zh-CN" sz="4800" b="1" i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9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0ARGAH0Z0JPBQ7E{UDCAL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9{7EUD%V)GB(U@B78`%U[7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0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BK1_42E2XV%}M9JSB[H]R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}CU$}$L_CRISYY3WC9DZ[CQ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225800" y="3043237"/>
            <a:ext cx="914400" cy="914400"/>
          </a:xfrm>
          <a:prstGeom prst="rect">
            <a:avLst/>
          </a:prstGeom>
          <a:solidFill>
            <a:srgbClr val="3366FF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ɑo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737100" y="2971800"/>
            <a:ext cx="914400" cy="914400"/>
          </a:xfrm>
          <a:prstGeom prst="rect">
            <a:avLst/>
          </a:prstGeom>
          <a:solidFill>
            <a:srgbClr val="FFCC00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ou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176962" y="3114675"/>
            <a:ext cx="914400" cy="914400"/>
          </a:xfrm>
          <a:prstGeom prst="rect">
            <a:avLst/>
          </a:prstGeom>
          <a:solidFill>
            <a:srgbClr val="33CCCC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iu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84162" y="3114675"/>
            <a:ext cx="914400" cy="914400"/>
          </a:xfrm>
          <a:prstGeom prst="rect">
            <a:avLst/>
          </a:prstGeom>
          <a:solidFill>
            <a:srgbClr val="FF9900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ie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857375" y="3114675"/>
            <a:ext cx="914400" cy="914400"/>
          </a:xfrm>
          <a:prstGeom prst="rect">
            <a:avLst/>
          </a:prstGeom>
          <a:solidFill>
            <a:srgbClr val="99CC00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üe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835150" y="765175"/>
            <a:ext cx="914400" cy="914400"/>
          </a:xfrm>
          <a:prstGeom prst="rect">
            <a:avLst/>
          </a:prstGeom>
          <a:solidFill>
            <a:srgbClr val="9933FF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e</a:t>
            </a:r>
            <a:r>
              <a:rPr lang="en-US" altLang="zh-CN" sz="5400" b="1" i="0" dirty="0">
                <a:latin typeface="宋体" panose="02010600030101010101" pitchFamily="2" charset="-122"/>
                <a:cs typeface="Arial" panose="020B0604020202020204" pitchFamily="34" charset="0"/>
              </a:rPr>
              <a:t>r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920750" y="4843462"/>
            <a:ext cx="914400" cy="914400"/>
          </a:xfrm>
          <a:prstGeom prst="rect">
            <a:avLst/>
          </a:prstGeom>
          <a:solidFill>
            <a:srgbClr val="008000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ɑ</a:t>
            </a:r>
            <a:r>
              <a:rPr lang="en-US" altLang="zh-CN" sz="5400" b="1" i="0" dirty="0">
                <a:latin typeface="宋体" panose="02010600030101010101" pitchFamily="2" charset="-122"/>
                <a:cs typeface="Arial" panose="020B0604020202020204" pitchFamily="34" charset="0"/>
              </a:rPr>
              <a:t>i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649537" y="4772025"/>
            <a:ext cx="914400" cy="914400"/>
          </a:xfrm>
          <a:prstGeom prst="rect">
            <a:avLst/>
          </a:prstGeom>
          <a:solidFill>
            <a:srgbClr val="9933FF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e</a:t>
            </a:r>
            <a:r>
              <a:rPr lang="en-US" altLang="zh-CN" sz="5400" b="1" i="0" dirty="0">
                <a:latin typeface="宋体" panose="02010600030101010101" pitchFamily="2" charset="-122"/>
                <a:cs typeface="Arial" panose="020B0604020202020204" pitchFamily="34" charset="0"/>
              </a:rPr>
              <a:t>i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4521200" y="4772025"/>
            <a:ext cx="914400" cy="914400"/>
          </a:xfrm>
          <a:prstGeom prst="rect">
            <a:avLst/>
          </a:prstGeom>
          <a:solidFill>
            <a:srgbClr val="FF66FF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i="0" dirty="0">
                <a:latin typeface="宋体" panose="02010600030101010101" pitchFamily="2" charset="-122"/>
              </a:rPr>
              <a:t>u</a:t>
            </a:r>
            <a:r>
              <a:rPr lang="en-US" altLang="zh-CN" sz="5400" b="1" i="0" dirty="0">
                <a:latin typeface="宋体" panose="02010600030101010101" pitchFamily="2" charset="-122"/>
                <a:cs typeface="Arial" panose="020B0604020202020204" pitchFamily="34" charset="0"/>
              </a:rPr>
              <a:t>i</a:t>
            </a:r>
            <a:endParaRPr lang="en-US" altLang="zh-CN" sz="5400" b="1" i="0" dirty="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1988840"/>
            <a:ext cx="106537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 i="0" dirty="0">
                <a:latin typeface="Arial" panose="020B0604020202020204" pitchFamily="34" charset="0"/>
              </a:rPr>
              <a:t>已经学过的复韵母，你还记得吗？</a:t>
            </a:r>
            <a:endParaRPr lang="zh-CN" altLang="en-US" sz="4800" b="1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 autoUpdateAnimBg="0"/>
      <p:bldP spid="124932" grpId="0" animBg="1" autoUpdateAnimBg="0"/>
      <p:bldP spid="124933" grpId="0" animBg="1" autoUpdateAnimBg="0"/>
      <p:bldP spid="124934" grpId="0" animBg="1" autoUpdateAnimBg="0"/>
      <p:bldP spid="124935" grpId="0" animBg="1" autoUpdateAnimBg="0"/>
      <p:bldP spid="124936" grpId="0" animBg="1" autoUpdateAnimBg="0"/>
      <p:bldP spid="124937" grpId="0" animBg="1" autoUpdateAnimBg="0"/>
      <p:bldP spid="124938" grpId="0" animBg="1" autoUpdateAnimBg="0"/>
      <p:bldP spid="12493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rrowheads="1"/>
          </p:cNvSpPr>
          <p:nvPr/>
        </p:nvSpPr>
        <p:spPr bwMode="auto">
          <a:xfrm rot="16200000">
            <a:off x="396082" y="-384969"/>
            <a:ext cx="1873250" cy="3021013"/>
          </a:xfrm>
          <a:prstGeom prst="flowChartDelay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900113" y="2060575"/>
            <a:ext cx="935037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 rot="16200000">
            <a:off x="6876257" y="3285331"/>
            <a:ext cx="1873250" cy="3024187"/>
          </a:xfrm>
          <a:prstGeom prst="flowChartDelay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shen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 rot="16200000">
            <a:off x="3634582" y="3358356"/>
            <a:ext cx="1873250" cy="3024187"/>
          </a:xfrm>
          <a:prstGeom prst="flowChartDelay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6000" i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6000" i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1800" i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1800" i="0">
              <a:latin typeface="Arial" panose="020B0604020202020204" pitchFamily="34" charset="0"/>
            </a:endParaRPr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 rot="16200000">
            <a:off x="396082" y="3286918"/>
            <a:ext cx="1873250" cy="3021013"/>
          </a:xfrm>
          <a:prstGeom prst="flowChartDelay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zhen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 rot="16200000">
            <a:off x="3634582" y="-386556"/>
            <a:ext cx="1873250" cy="3024187"/>
          </a:xfrm>
          <a:prstGeom prst="flowChartDelay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t</a:t>
            </a:r>
            <a:r>
              <a:rPr lang="en-US" altLang="zh-CN" sz="6600" b="1" i="0">
                <a:latin typeface="Arial" panose="020B0604020202020204" pitchFamily="34" charset="0"/>
              </a:rPr>
              <a:t>ɑ</a:t>
            </a:r>
            <a:r>
              <a:rPr lang="en-US" altLang="zh-CN" sz="6000" i="0">
                <a:latin typeface="Arial" panose="020B0604020202020204" pitchFamily="34" charset="0"/>
              </a:rPr>
              <a:t>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 rot="16200000">
            <a:off x="6876257" y="-386556"/>
            <a:ext cx="1873250" cy="3024187"/>
          </a:xfrm>
          <a:prstGeom prst="flowChartDelay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n</a:t>
            </a:r>
            <a:r>
              <a:rPr lang="en-US" altLang="zh-CN" sz="6600" b="1" i="0">
                <a:latin typeface="Arial" panose="020B0604020202020204" pitchFamily="34" charset="0"/>
              </a:rPr>
              <a:t>ɑ</a:t>
            </a:r>
            <a:r>
              <a:rPr lang="en-US" altLang="zh-CN" sz="6000" i="0">
                <a:latin typeface="Arial" panose="020B0604020202020204" pitchFamily="34" charset="0"/>
              </a:rPr>
              <a:t>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4067175" y="2060575"/>
            <a:ext cx="1008063" cy="10080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7308850" y="2060575"/>
            <a:ext cx="935038" cy="9366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900113" y="5734050"/>
            <a:ext cx="935037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4140200" y="5805488"/>
            <a:ext cx="936625" cy="7921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7380288" y="5734050"/>
            <a:ext cx="863600" cy="86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11188" y="765175"/>
            <a:ext cx="1657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d</a:t>
            </a:r>
            <a:r>
              <a:rPr lang="en-US" altLang="zh-CN" sz="6000" b="1" i="0">
                <a:latin typeface="Arial" panose="020B0604020202020204" pitchFamily="34" charset="0"/>
              </a:rPr>
              <a:t>ɑ</a:t>
            </a:r>
            <a:r>
              <a:rPr lang="en-US" altLang="zh-CN" sz="6000" i="0">
                <a:latin typeface="Arial" panose="020B0604020202020204" pitchFamily="34" charset="0"/>
              </a:rPr>
              <a:t>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492500" y="4365625"/>
            <a:ext cx="215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chen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ChangeArrowheads="1"/>
          </p:cNvSpPr>
          <p:nvPr/>
        </p:nvSpPr>
        <p:spPr bwMode="auto">
          <a:xfrm>
            <a:off x="-1978025" y="1916113"/>
            <a:ext cx="13247688" cy="3168650"/>
          </a:xfrm>
          <a:prstGeom prst="ellipseRibbon2">
            <a:avLst>
              <a:gd name="adj1" fmla="val 12500"/>
              <a:gd name="adj2" fmla="val 50000"/>
              <a:gd name="adj3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5" name="AutoShape 3"/>
          <p:cNvSpPr>
            <a:spLocks noChangeArrowheads="1"/>
          </p:cNvSpPr>
          <p:nvPr/>
        </p:nvSpPr>
        <p:spPr bwMode="auto">
          <a:xfrm>
            <a:off x="1979613" y="1844675"/>
            <a:ext cx="2592387" cy="331152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4284663" y="1916113"/>
            <a:ext cx="2592387" cy="331152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7" name="AutoShape 5"/>
          <p:cNvSpPr>
            <a:spLocks noChangeArrowheads="1"/>
          </p:cNvSpPr>
          <p:nvPr/>
        </p:nvSpPr>
        <p:spPr bwMode="auto">
          <a:xfrm>
            <a:off x="6804025" y="1916113"/>
            <a:ext cx="2592388" cy="331152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-538163" y="1916113"/>
            <a:ext cx="2589213" cy="331152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0" y="2781300"/>
            <a:ext cx="2303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gu</a:t>
            </a:r>
            <a:r>
              <a:rPr lang="en-US" altLang="zh-CN" sz="6000" b="1" i="0">
                <a:latin typeface="Arial" panose="020B0604020202020204" pitchFamily="34" charset="0"/>
              </a:rPr>
              <a:t>ɑ</a:t>
            </a:r>
            <a:r>
              <a:rPr lang="en-US" altLang="zh-CN" sz="6000" i="0">
                <a:latin typeface="Arial" panose="020B0604020202020204" pitchFamily="34" charset="0"/>
              </a:rPr>
              <a:t>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339975" y="2781300"/>
            <a:ext cx="2303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ju</a:t>
            </a:r>
            <a:r>
              <a:rPr lang="en-US" altLang="zh-CN" sz="6000" b="1" i="0">
                <a:latin typeface="Arial" panose="020B0604020202020204" pitchFamily="34" charset="0"/>
              </a:rPr>
              <a:t>ɑ</a:t>
            </a:r>
            <a:r>
              <a:rPr lang="en-US" altLang="zh-CN" sz="6000" i="0">
                <a:latin typeface="Arial" panose="020B0604020202020204" pitchFamily="34" charset="0"/>
              </a:rPr>
              <a:t>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572000" y="2852738"/>
            <a:ext cx="2303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qu</a:t>
            </a:r>
            <a:r>
              <a:rPr lang="en-US" altLang="zh-CN" sz="6000" b="1" i="0">
                <a:latin typeface="Arial" panose="020B0604020202020204" pitchFamily="34" charset="0"/>
              </a:rPr>
              <a:t>ɑ</a:t>
            </a:r>
            <a:r>
              <a:rPr lang="en-US" altLang="zh-CN" sz="6000" i="0">
                <a:latin typeface="Arial" panose="020B0604020202020204" pitchFamily="34" charset="0"/>
              </a:rPr>
              <a:t>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7164388" y="2852738"/>
            <a:ext cx="2303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>
                <a:latin typeface="Arial" panose="020B0604020202020204" pitchFamily="34" charset="0"/>
              </a:rPr>
              <a:t>xu</a:t>
            </a:r>
            <a:r>
              <a:rPr lang="en-US" altLang="zh-CN" sz="6000" b="1" i="0">
                <a:latin typeface="Arial" panose="020B0604020202020204" pitchFamily="34" charset="0"/>
              </a:rPr>
              <a:t>ɑ</a:t>
            </a:r>
            <a:r>
              <a:rPr lang="en-US" altLang="zh-CN" sz="6000" i="0">
                <a:latin typeface="Arial" panose="020B0604020202020204" pitchFamily="34" charset="0"/>
              </a:rPr>
              <a:t>n</a:t>
            </a:r>
            <a:endParaRPr lang="en-US" altLang="zh-CN" sz="600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05041814365565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39750" y="404664"/>
            <a:ext cx="8353425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 dirty="0" err="1">
                <a:latin typeface="Arial" panose="020B0604020202020204" pitchFamily="34" charset="0"/>
              </a:rPr>
              <a:t>b</a:t>
            </a:r>
            <a:r>
              <a:rPr lang="en-US" altLang="zh-CN" sz="6600" b="1" i="0" dirty="0" err="1"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latin typeface="Arial" panose="020B0604020202020204" pitchFamily="34" charset="0"/>
              </a:rPr>
              <a:t>  </a:t>
            </a:r>
            <a:r>
              <a:rPr lang="en-US" altLang="zh-CN" sz="6000" i="0" dirty="0" err="1">
                <a:latin typeface="Arial" panose="020B0604020202020204" pitchFamily="34" charset="0"/>
              </a:rPr>
              <a:t>p</a:t>
            </a:r>
            <a:r>
              <a:rPr lang="en-US" altLang="zh-CN" sz="6600" b="1" i="0" dirty="0" err="1"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latin typeface="Arial" panose="020B0604020202020204" pitchFamily="34" charset="0"/>
              </a:rPr>
              <a:t>   </a:t>
            </a:r>
            <a:r>
              <a:rPr lang="en-US" altLang="zh-CN" sz="6000" i="0" dirty="0" err="1">
                <a:latin typeface="Arial" panose="020B0604020202020204" pitchFamily="34" charset="0"/>
              </a:rPr>
              <a:t>m</a:t>
            </a:r>
            <a:r>
              <a:rPr lang="en-US" altLang="zh-CN" sz="6600" b="1" i="0" dirty="0" err="1"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latin typeface="Arial" panose="020B0604020202020204" pitchFamily="34" charset="0"/>
              </a:rPr>
              <a:t>   </a:t>
            </a:r>
            <a:r>
              <a:rPr lang="en-US" altLang="zh-CN" sz="6000" i="0" dirty="0" err="1">
                <a:latin typeface="Arial" panose="020B0604020202020204" pitchFamily="34" charset="0"/>
              </a:rPr>
              <a:t>f</a:t>
            </a:r>
            <a:r>
              <a:rPr lang="en-US" altLang="zh-CN" sz="6600" b="1" i="0" dirty="0" err="1"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latin typeface="Arial" panose="020B0604020202020204" pitchFamily="34" charset="0"/>
              </a:rPr>
              <a:t>n</a:t>
            </a:r>
            <a:endParaRPr lang="en-US" altLang="zh-CN" sz="6000" i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g</a:t>
            </a:r>
            <a:r>
              <a:rPr lang="en-US" altLang="zh-CN" sz="6600" b="1" i="0" dirty="0" err="1">
                <a:solidFill>
                  <a:srgbClr val="0000CC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solidFill>
                  <a:srgbClr val="0000CC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k</a:t>
            </a:r>
            <a:r>
              <a:rPr lang="en-US" altLang="zh-CN" sz="6600" b="1" i="0" dirty="0" err="1">
                <a:solidFill>
                  <a:srgbClr val="0000CC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h</a:t>
            </a:r>
            <a:r>
              <a:rPr lang="en-US" altLang="zh-CN" sz="6600" b="1" i="0" dirty="0" err="1">
                <a:solidFill>
                  <a:srgbClr val="0000CC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zh</a:t>
            </a:r>
            <a:r>
              <a:rPr lang="en-US" altLang="zh-CN" sz="6600" b="1" i="0" dirty="0" err="1">
                <a:solidFill>
                  <a:srgbClr val="0000CC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  <a:endParaRPr lang="en-US" altLang="zh-CN" sz="6000" i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sh</a:t>
            </a:r>
            <a:r>
              <a:rPr lang="en-US" altLang="zh-CN" sz="6600" b="1" i="0" dirty="0" err="1">
                <a:solidFill>
                  <a:srgbClr val="FF0000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  <a:r>
              <a:rPr lang="en-US" altLang="zh-CN" sz="6600" b="1" i="0" dirty="0" err="1">
                <a:solidFill>
                  <a:srgbClr val="FF0000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sz="6600" b="1" i="0" dirty="0" err="1">
                <a:solidFill>
                  <a:srgbClr val="FF0000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6000" i="0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zh-CN" sz="6600" b="1" i="0" dirty="0" err="1">
                <a:solidFill>
                  <a:srgbClr val="FF0000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6000" i="0" dirty="0" err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endParaRPr lang="en-US" altLang="zh-CN" sz="6000" i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i="0" dirty="0">
                <a:latin typeface="Arial" panose="020B0604020202020204" pitchFamily="34" charset="0"/>
              </a:rPr>
              <a:t>ben  pen  men   fen</a:t>
            </a:r>
            <a:endParaRPr lang="en-US" altLang="zh-CN" sz="6000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4213" y="908050"/>
            <a:ext cx="2011362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211638" y="2205038"/>
            <a:ext cx="4932362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9600" b="1" i="0">
                <a:latin typeface="Arial" panose="020B0604020202020204" pitchFamily="34" charset="0"/>
              </a:rPr>
              <a:t>     </a:t>
            </a:r>
            <a:r>
              <a:rPr kumimoji="1" lang="en-US" altLang="zh-CN" sz="12900" b="1" i="0">
                <a:latin typeface="Arial" panose="020B0604020202020204" pitchFamily="34" charset="0"/>
                <a:hlinkClick r:id="rId2" action="ppaction://hlinkfile"/>
              </a:rPr>
              <a:t>in</a:t>
            </a:r>
            <a:endParaRPr kumimoji="1" lang="en-US" altLang="zh-CN" sz="12900" b="1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4400" b="1" i="0">
                <a:latin typeface="Arial" panose="020B0604020202020204" pitchFamily="34" charset="0"/>
              </a:rPr>
              <a:t>ī</a:t>
            </a:r>
            <a:r>
              <a:rPr kumimoji="1" lang="zh-CN" altLang="en-US" sz="4400" b="1" i="0">
                <a:latin typeface="Arial" panose="020B0604020202020204" pitchFamily="34" charset="0"/>
              </a:rPr>
              <a:t>ｎ</a:t>
            </a:r>
            <a:r>
              <a:rPr kumimoji="1" lang="zh-CN" altLang="en-US" sz="4000" b="1" i="0">
                <a:latin typeface="Arial" panose="020B0604020202020204" pitchFamily="34" charset="0"/>
              </a:rPr>
              <a:t>    </a:t>
            </a:r>
            <a:r>
              <a:rPr kumimoji="1" lang="en-US" altLang="zh-CN" sz="4400" b="1" i="0">
                <a:latin typeface="Arial" panose="020B0604020202020204" pitchFamily="34" charset="0"/>
              </a:rPr>
              <a:t>í</a:t>
            </a:r>
            <a:r>
              <a:rPr kumimoji="1" lang="zh-CN" altLang="en-US" sz="4400" b="1" i="0">
                <a:latin typeface="Arial" panose="020B0604020202020204" pitchFamily="34" charset="0"/>
              </a:rPr>
              <a:t>ｎ</a:t>
            </a:r>
            <a:r>
              <a:rPr kumimoji="1" lang="zh-CN" altLang="en-US" sz="4000" b="1" i="0">
                <a:latin typeface="Arial" panose="020B0604020202020204" pitchFamily="34" charset="0"/>
              </a:rPr>
              <a:t>    </a:t>
            </a:r>
            <a:r>
              <a:rPr kumimoji="1" lang="en-US" altLang="zh-CN" sz="4000" b="1" i="0">
                <a:latin typeface="Arial" panose="020B0604020202020204" pitchFamily="34" charset="0"/>
              </a:rPr>
              <a:t>ǐ</a:t>
            </a:r>
            <a:r>
              <a:rPr kumimoji="1" lang="zh-CN" altLang="en-US" sz="4000" b="1" i="0">
                <a:latin typeface="Arial" panose="020B0604020202020204" pitchFamily="34" charset="0"/>
              </a:rPr>
              <a:t>ｎ    </a:t>
            </a:r>
            <a:r>
              <a:rPr kumimoji="1" lang="en-US" altLang="zh-CN" sz="4000" b="1" i="0">
                <a:latin typeface="Arial" panose="020B0604020202020204" pitchFamily="34" charset="0"/>
              </a:rPr>
              <a:t>ì</a:t>
            </a:r>
            <a:r>
              <a:rPr kumimoji="1" lang="zh-CN" altLang="en-US" sz="4000" b="1" i="0">
                <a:latin typeface="Arial" panose="020B0604020202020204" pitchFamily="34" charset="0"/>
              </a:rPr>
              <a:t>ｎ</a:t>
            </a:r>
            <a:endParaRPr kumimoji="1" lang="zh-CN" altLang="en-US" sz="4000" b="1" i="0">
              <a:latin typeface="Arial" panose="020B0604020202020204" pitchFamily="34" charset="0"/>
            </a:endParaRPr>
          </a:p>
        </p:txBody>
      </p:sp>
      <p:pic>
        <p:nvPicPr>
          <p:cNvPr id="41988" name="Picture 4" descr="yw1p35_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1844675"/>
            <a:ext cx="4800600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3886200" y="3124200"/>
            <a:ext cx="1066800" cy="10668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6000" b="1" i="0">
                <a:latin typeface="Century Gothic" pitchFamily="34" charset="0"/>
              </a:rPr>
              <a:t>in</a:t>
            </a:r>
            <a:endParaRPr kumimoji="1" lang="en-US" altLang="zh-CN" sz="6000" b="1" i="0">
              <a:latin typeface="Century Gothic" pitchFamily="34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895600" y="27432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743200" y="3657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5410200" y="3657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334000" y="3962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rot="5400000">
            <a:off x="2895600" y="3962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rot="5400000">
            <a:off x="5334000" y="27432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057400" y="2133600"/>
            <a:ext cx="106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b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943600" y="2133600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bin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057400" y="3124200"/>
            <a:ext cx="114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p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124200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pin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057400" y="4114800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m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943600" y="4114800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min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 autoUpdateAnimBg="0"/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utoUpdateAnimBg="0"/>
      <p:bldP spid="43019" grpId="0" autoUpdateAnimBg="0"/>
      <p:bldP spid="43020" grpId="0" autoUpdateAnimBg="0"/>
      <p:bldP spid="43021" grpId="0" autoUpdateAnimBg="0"/>
      <p:bldP spid="43022" grpId="0" autoUpdateAnimBg="0"/>
      <p:bldP spid="4302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933825"/>
            <a:ext cx="8137525" cy="1800225"/>
          </a:xfrm>
        </p:spPr>
        <p:txBody>
          <a:bodyPr/>
          <a:lstStyle/>
          <a:p>
            <a:r>
              <a:rPr lang="en-US" sz="5800"/>
              <a:t>yin   yin</a:t>
            </a:r>
            <a:r>
              <a:rPr lang="en-US" sz="7000"/>
              <a:t>   </a:t>
            </a:r>
            <a:r>
              <a:rPr lang="en-US" sz="5800"/>
              <a:t>yin</a:t>
            </a:r>
            <a:r>
              <a:rPr lang="en-US" sz="7000"/>
              <a:t>   </a:t>
            </a:r>
            <a:r>
              <a:rPr lang="en-US" sz="5800"/>
              <a:t>yin</a:t>
            </a:r>
            <a:endParaRPr lang="en-US" sz="580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700213"/>
            <a:ext cx="1584325" cy="18097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9900"/>
              <a:t>in</a:t>
            </a:r>
            <a:endParaRPr lang="en-US" sz="9900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851275" y="1700213"/>
            <a:ext cx="93503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10600" i="0">
                <a:solidFill>
                  <a:srgbClr val="CC3300"/>
                </a:solidFill>
                <a:latin typeface="Arial" panose="020B0604020202020204" pitchFamily="34" charset="0"/>
              </a:rPr>
              <a:t>y</a:t>
            </a:r>
            <a:endParaRPr lang="en-US" sz="10600" i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088" y="4652963"/>
            <a:ext cx="6429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705643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i="0">
                <a:latin typeface="Arial" panose="020B0604020202020204" pitchFamily="34" charset="0"/>
              </a:rPr>
              <a:t>整体认读音节</a:t>
            </a:r>
            <a:endParaRPr lang="zh-CN" altLang="en-US" sz="180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utoUpdateAnimBg="0"/>
      <p:bldP spid="13312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51275" y="2205038"/>
            <a:ext cx="5292725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900" b="1" i="0">
                <a:latin typeface="Arial" panose="020B0604020202020204" pitchFamily="34" charset="0"/>
                <a:hlinkClick r:id="rId2" action="ppaction://hlinkfile"/>
              </a:rPr>
              <a:t>un</a:t>
            </a:r>
            <a:endParaRPr kumimoji="1" lang="en-US" altLang="zh-CN" sz="12900" b="1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4400" b="1" i="0">
                <a:latin typeface="Arial" panose="020B0604020202020204" pitchFamily="34" charset="0"/>
              </a:rPr>
              <a:t>ū</a:t>
            </a:r>
            <a:r>
              <a:rPr kumimoji="1" lang="zh-CN" altLang="en-US" sz="4400" b="1" i="0">
                <a:latin typeface="Arial" panose="020B0604020202020204" pitchFamily="34" charset="0"/>
              </a:rPr>
              <a:t>ｎ    </a:t>
            </a:r>
            <a:r>
              <a:rPr kumimoji="1" lang="en-US" altLang="zh-CN" sz="4400" b="1" i="0">
                <a:latin typeface="Arial" panose="020B0604020202020204" pitchFamily="34" charset="0"/>
              </a:rPr>
              <a:t>ú</a:t>
            </a:r>
            <a:r>
              <a:rPr kumimoji="1" lang="zh-CN" altLang="en-US" sz="4400" b="1" i="0">
                <a:latin typeface="Arial" panose="020B0604020202020204" pitchFamily="34" charset="0"/>
              </a:rPr>
              <a:t>ｎ   </a:t>
            </a:r>
            <a:r>
              <a:rPr kumimoji="1" lang="en-US" altLang="zh-CN" sz="4400" b="1" i="0">
                <a:latin typeface="Arial" panose="020B0604020202020204" pitchFamily="34" charset="0"/>
              </a:rPr>
              <a:t>ǔ</a:t>
            </a:r>
            <a:r>
              <a:rPr kumimoji="1" lang="zh-CN" altLang="en-US" sz="4400" b="1" i="0">
                <a:latin typeface="Arial" panose="020B0604020202020204" pitchFamily="34" charset="0"/>
              </a:rPr>
              <a:t>ｎ   </a:t>
            </a:r>
            <a:r>
              <a:rPr kumimoji="1" lang="en-US" altLang="zh-CN" sz="4400" b="1" i="0">
                <a:latin typeface="Arial" panose="020B0604020202020204" pitchFamily="34" charset="0"/>
              </a:rPr>
              <a:t>ù</a:t>
            </a:r>
            <a:r>
              <a:rPr kumimoji="1" lang="zh-CN" altLang="en-US" sz="4400" b="1" i="0">
                <a:latin typeface="Arial" panose="020B0604020202020204" pitchFamily="34" charset="0"/>
              </a:rPr>
              <a:t>ｎ</a:t>
            </a:r>
            <a:endParaRPr kumimoji="1" lang="zh-CN" altLang="en-US" sz="4400" b="1" i="0">
              <a:latin typeface="Arial" panose="020B0604020202020204" pitchFamily="34" charset="0"/>
            </a:endParaRPr>
          </a:p>
        </p:txBody>
      </p:sp>
      <p:pic>
        <p:nvPicPr>
          <p:cNvPr id="44036" name="Picture 4" descr="yw1p35_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1916113"/>
            <a:ext cx="4533900" cy="3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05041814365565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23851" y="1484313"/>
            <a:ext cx="8424614" cy="1006475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i="0">
                <a:latin typeface="Arial" panose="020B0604020202020204" pitchFamily="34" charset="0"/>
              </a:rPr>
              <a:t>g--</a:t>
            </a:r>
            <a:r>
              <a:rPr lang="en-US" altLang="zh-CN" sz="6000" i="0">
                <a:latin typeface="Arial" panose="020B0604020202020204" pitchFamily="34" charset="0"/>
              </a:rPr>
              <a:t>u</a:t>
            </a:r>
            <a:r>
              <a:rPr lang="en-US" altLang="zh-CN" sz="5400" i="0">
                <a:latin typeface="Arial" panose="020B0604020202020204" pitchFamily="34" charset="0"/>
              </a:rPr>
              <a:t>n            gun</a:t>
            </a:r>
            <a:endParaRPr lang="en-US" altLang="zh-CN" sz="5400" i="0">
              <a:latin typeface="Arial" panose="020B0604020202020204" pitchFamily="34" charset="0"/>
            </a:endParaRPr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2555875" y="1989138"/>
            <a:ext cx="1150938" cy="215900"/>
          </a:xfrm>
          <a:prstGeom prst="rightArrow">
            <a:avLst>
              <a:gd name="adj1" fmla="val 50000"/>
              <a:gd name="adj2" fmla="val 1332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800" i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50825" y="2781300"/>
            <a:ext cx="8497639" cy="914400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i="0">
                <a:latin typeface="Arial" panose="020B0604020202020204" pitchFamily="34" charset="0"/>
              </a:rPr>
              <a:t> c--un            cun</a:t>
            </a:r>
            <a:endParaRPr lang="en-US" altLang="zh-CN" sz="5400" i="0">
              <a:latin typeface="Arial" panose="020B0604020202020204" pitchFamily="34" charset="0"/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2627313" y="3284538"/>
            <a:ext cx="1150937" cy="215900"/>
          </a:xfrm>
          <a:prstGeom prst="rightArrow">
            <a:avLst>
              <a:gd name="adj1" fmla="val 50000"/>
              <a:gd name="adj2" fmla="val 1332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800" i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250825" y="4365625"/>
            <a:ext cx="8497639" cy="914400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i="0">
                <a:latin typeface="Arial" panose="020B0604020202020204" pitchFamily="34" charset="0"/>
              </a:rPr>
              <a:t>ch--un          chun</a:t>
            </a:r>
            <a:endParaRPr lang="en-US" altLang="zh-CN" sz="5400" i="0">
              <a:latin typeface="Arial" panose="020B0604020202020204" pitchFamily="34" charset="0"/>
            </a:endParaRP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2843213" y="4797425"/>
            <a:ext cx="1150937" cy="215900"/>
          </a:xfrm>
          <a:prstGeom prst="rightArrow">
            <a:avLst>
              <a:gd name="adj1" fmla="val 50000"/>
              <a:gd name="adj2" fmla="val 1332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800" i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72200" y="2986088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9600" b="1" i="0">
                <a:latin typeface="Arial" panose="020B0604020202020204" pitchFamily="34" charset="0"/>
                <a:hlinkClick r:id="rId2" action="ppaction://hlinkfile"/>
              </a:rPr>
              <a:t>ün</a:t>
            </a:r>
            <a:endParaRPr kumimoji="1" lang="en-US" altLang="zh-CN" sz="9600" b="1" i="0">
              <a:latin typeface="Arial" panose="020B0604020202020204" pitchFamily="34" charset="0"/>
            </a:endParaRPr>
          </a:p>
        </p:txBody>
      </p:sp>
      <p:pic>
        <p:nvPicPr>
          <p:cNvPr id="46084" name="Picture 4" descr="yw1p35_u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5029200" cy="3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3500">
                <a:latin typeface="Arial" panose="020B0604020202020204"/>
              </a:rPr>
              <a:t>ü</a:t>
            </a:r>
            <a:r>
              <a:rPr lang="en-US" sz="13500">
                <a:solidFill>
                  <a:srgbClr val="CC3300"/>
                </a:solidFill>
              </a:rPr>
              <a:t>n</a:t>
            </a:r>
            <a:endParaRPr lang="zh-CN" altLang="en-US" sz="13500">
              <a:solidFill>
                <a:srgbClr val="CC3300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pPr>
              <a:buFont typeface="Wingdings" panose="05000000000000000000" pitchFamily="2" charset="2"/>
              <a:buNone/>
            </a:pPr>
            <a:r>
              <a:rPr lang="en-US" sz="7200"/>
              <a:t>ǖn   ǘn   ǚn   ǜn</a:t>
            </a:r>
            <a:r>
              <a:rPr lang="en-US" sz="7700"/>
              <a:t>   </a:t>
            </a:r>
            <a:endParaRPr lang="zh-CN" altLang="en-US" sz="7700"/>
          </a:p>
          <a:p>
            <a:endParaRPr lang="zh-CN" altLang="en-US" sz="2600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autoUpdateAnimBg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258888" y="3429000"/>
            <a:ext cx="719137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700" b="1" i="0" dirty="0">
                <a:solidFill>
                  <a:srgbClr val="FF33CC"/>
                </a:solidFill>
                <a:latin typeface="Arial" panose="020B0604020202020204" pitchFamily="34" charset="0"/>
              </a:rPr>
              <a:t>i</a:t>
            </a:r>
            <a:endParaRPr lang="en-US" altLang="zh-CN" sz="11700" b="1" i="0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3348038" y="3141663"/>
            <a:ext cx="93662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700" b="1" i="0" dirty="0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u</a:t>
            </a:r>
            <a:endParaRPr lang="en-US" altLang="zh-CN" sz="11700" b="1" i="0" dirty="0">
              <a:solidFill>
                <a:srgbClr val="FF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940425" y="3376613"/>
            <a:ext cx="10064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10600" b="1" i="0" dirty="0">
                <a:solidFill>
                  <a:srgbClr val="FF33CC"/>
                </a:solidFill>
                <a:latin typeface="Arial" panose="020B0604020202020204" pitchFamily="34" charset="0"/>
              </a:rPr>
              <a:t>ü</a:t>
            </a:r>
            <a:endParaRPr lang="en-US" altLang="zh-CN" sz="10600" b="1" i="0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166917" name="Rectangl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71550" y="1484313"/>
            <a:ext cx="237648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12900" b="1" i="0" dirty="0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ɑ  </a:t>
            </a:r>
            <a:endParaRPr lang="en-US" altLang="zh-CN" sz="12900" b="1" i="0" dirty="0">
              <a:solidFill>
                <a:srgbClr val="FF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275013" y="1628775"/>
            <a:ext cx="2376487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700" i="0" dirty="0">
                <a:solidFill>
                  <a:srgbClr val="FF33CC"/>
                </a:solidFill>
                <a:latin typeface="Arial" panose="020B0604020202020204" pitchFamily="34" charset="0"/>
              </a:rPr>
              <a:t>o</a:t>
            </a:r>
            <a:endParaRPr lang="en-US" altLang="zh-CN" sz="11700" i="0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867400" y="1557338"/>
            <a:ext cx="223202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700" i="0" dirty="0">
                <a:solidFill>
                  <a:srgbClr val="FF33CC"/>
                </a:solidFill>
                <a:latin typeface="Arial" panose="020B0604020202020204" pitchFamily="34" charset="0"/>
              </a:rPr>
              <a:t>e</a:t>
            </a:r>
            <a:endParaRPr lang="en-US" altLang="zh-CN" sz="11700" i="0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5219700" y="260350"/>
            <a:ext cx="3600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 dirty="0">
                <a:solidFill>
                  <a:srgbClr val="0000FF"/>
                </a:solidFill>
                <a:latin typeface="Arial" panose="020B0604020202020204" pitchFamily="34" charset="0"/>
              </a:rPr>
              <a:t>单韵母</a:t>
            </a:r>
            <a:endParaRPr lang="zh-CN" altLang="en-US" sz="6000" b="1" i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66921" name="Picture 9" descr="N_1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00663"/>
            <a:ext cx="88201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utoUpdateAnimBg="0"/>
      <p:bldP spid="166915" grpId="0" autoUpdateAnimBg="0"/>
      <p:bldP spid="166916" grpId="0" autoUpdateAnimBg="0"/>
      <p:bldP spid="166917" grpId="0" autoUpdateAnimBg="0"/>
      <p:bldP spid="166918" grpId="0" autoUpdateAnimBg="0"/>
      <p:bldP spid="166919" grpId="0" autoUpdateAnimBg="0"/>
      <p:bldP spid="16692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3886200" y="3124200"/>
            <a:ext cx="1066800" cy="10668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10600" b="1" i="0">
                <a:latin typeface="Arial" panose="020B0604020202020204" pitchFamily="34" charset="0"/>
              </a:rPr>
              <a:t>ün</a:t>
            </a:r>
            <a:endParaRPr kumimoji="1" lang="en-US" altLang="zh-CN" sz="10600" b="1" i="0">
              <a:latin typeface="Arial" panose="020B0604020202020204" pitchFamily="34" charset="0"/>
            </a:endParaRP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2771775" y="2492375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2771775" y="37893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5435600" y="371633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5292725" y="4292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 rot="5400000">
            <a:off x="2916238" y="4437063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 rot="5400000">
            <a:off x="5508625" y="2492375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2195513" y="1700213"/>
            <a:ext cx="1066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6600" b="1" i="0">
                <a:latin typeface="Arial" panose="020B0604020202020204" pitchFamily="34" charset="0"/>
              </a:rPr>
              <a:t>j</a:t>
            </a:r>
            <a:endParaRPr kumimoji="1" lang="en-US" altLang="zh-CN" sz="6600" b="1" i="0">
              <a:latin typeface="Arial" panose="020B0604020202020204" pitchFamily="34" charset="0"/>
            </a:endParaRP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6084888" y="1700213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7200" b="1" i="0">
                <a:latin typeface="Arial" panose="020B0604020202020204" pitchFamily="34" charset="0"/>
              </a:rPr>
              <a:t>jun</a:t>
            </a:r>
            <a:endParaRPr kumimoji="1" lang="en-US" altLang="zh-CN" sz="7200" b="1" i="0">
              <a:latin typeface="Arial" panose="020B0604020202020204" pitchFamily="34" charset="0"/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2051050" y="3141663"/>
            <a:ext cx="11525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7200" b="1" i="0">
                <a:latin typeface="Arial" panose="020B0604020202020204" pitchFamily="34" charset="0"/>
              </a:rPr>
              <a:t>q</a:t>
            </a:r>
            <a:endParaRPr kumimoji="1" lang="en-US" altLang="zh-CN" sz="7200" b="1" i="0">
              <a:latin typeface="Arial" panose="020B0604020202020204" pitchFamily="34" charset="0"/>
            </a:endParaRP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6096000" y="3124200"/>
            <a:ext cx="1981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6600" b="1" i="0">
                <a:latin typeface="Arial" panose="020B0604020202020204" pitchFamily="34" charset="0"/>
              </a:rPr>
              <a:t>qun</a:t>
            </a:r>
            <a:endParaRPr kumimoji="1" lang="en-US" altLang="zh-CN" sz="6600" b="1" i="0">
              <a:latin typeface="Arial" panose="020B0604020202020204" pitchFamily="34" charset="0"/>
            </a:endParaRP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2051050" y="4652963"/>
            <a:ext cx="91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8000" b="1" i="0">
                <a:latin typeface="Arial" panose="020B0604020202020204" pitchFamily="34" charset="0"/>
              </a:rPr>
              <a:t>x</a:t>
            </a:r>
            <a:endParaRPr kumimoji="1" lang="en-US" altLang="zh-CN" sz="8000" b="1" i="0">
              <a:latin typeface="Arial" panose="020B0604020202020204" pitchFamily="34" charset="0"/>
            </a:endParaRP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6084888" y="4652963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7200" b="1" i="0">
                <a:latin typeface="Arial" panose="020B0604020202020204" pitchFamily="34" charset="0"/>
              </a:rPr>
              <a:t>xun</a:t>
            </a:r>
            <a:endParaRPr kumimoji="1" lang="en-US" altLang="zh-CN" sz="72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 autoUpdateAnimBg="0"/>
      <p:bldP spid="146436" grpId="0" animBg="1"/>
      <p:bldP spid="146437" grpId="0" animBg="1"/>
      <p:bldP spid="146438" grpId="0" animBg="1"/>
      <p:bldP spid="146439" grpId="0" animBg="1"/>
      <p:bldP spid="146440" grpId="0" animBg="1"/>
      <p:bldP spid="146441" grpId="0" animBg="1"/>
      <p:bldP spid="146442" grpId="0" autoUpdateAnimBg="0"/>
      <p:bldP spid="146443" grpId="0" autoUpdateAnimBg="0"/>
      <p:bldP spid="146444" grpId="0" autoUpdateAnimBg="0"/>
      <p:bldP spid="146445" grpId="0" autoUpdateAnimBg="0"/>
      <p:bldP spid="146446" grpId="0" autoUpdateAnimBg="0"/>
      <p:bldP spid="14644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4643438" y="2420938"/>
          <a:ext cx="7921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2" name="" r:id="rId1" imgW="1036320" imgH="831850" progId="Photoshop.Image.7">
                  <p:embed/>
                </p:oleObj>
              </mc:Choice>
              <mc:Fallback>
                <p:oleObj name="" r:id="rId1" imgW="1036320" imgH="83185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20938"/>
                        <a:ext cx="7921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FF">
                                <a:alpha val="3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4572000" y="4005263"/>
          <a:ext cx="936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3" name="" r:id="rId3" imgW="5575300" imgH="3759200" progId="Photoshop.Image.7">
                  <p:embed/>
                </p:oleObj>
              </mc:Choice>
              <mc:Fallback>
                <p:oleObj name="" r:id="rId3" imgW="5575300" imgH="375920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5263"/>
                        <a:ext cx="9366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FF">
                                <a:alpha val="3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82" name="Picture 18" descr="P-035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3575" y="2068513"/>
            <a:ext cx="29559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205038"/>
            <a:ext cx="2374900" cy="792162"/>
          </a:xfrm>
        </p:spPr>
        <p:txBody>
          <a:bodyPr/>
          <a:lstStyle/>
          <a:p>
            <a:r>
              <a:rPr lang="en-US" sz="7600"/>
              <a:t> </a:t>
            </a:r>
            <a:r>
              <a:rPr lang="en-US" sz="10100">
                <a:solidFill>
                  <a:schemeClr val="tx1"/>
                </a:solidFill>
                <a:latin typeface="Arial" panose="020B0604020202020204"/>
              </a:rPr>
              <a:t>ü</a:t>
            </a:r>
            <a:r>
              <a:rPr lang="en-US" sz="10100">
                <a:solidFill>
                  <a:schemeClr val="tx1"/>
                </a:solidFill>
              </a:rPr>
              <a:t>n</a:t>
            </a:r>
            <a:endParaRPr lang="en-US" sz="10100">
              <a:solidFill>
                <a:schemeClr val="tx1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sz="2600" b="1" dirty="0">
              <a:solidFill>
                <a:srgbClr val="CC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600" b="1" dirty="0">
              <a:solidFill>
                <a:srgbClr val="CC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600" b="1" dirty="0">
              <a:solidFill>
                <a:srgbClr val="CC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600" b="1" dirty="0">
              <a:solidFill>
                <a:srgbClr val="CC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4800" b="1" dirty="0" err="1">
                <a:solidFill>
                  <a:srgbClr val="CC3300"/>
                </a:solidFill>
              </a:rPr>
              <a:t>yun</a:t>
            </a:r>
            <a:r>
              <a:rPr lang="en-US" sz="4800" b="1" dirty="0">
                <a:solidFill>
                  <a:srgbClr val="CC3300"/>
                </a:solidFill>
              </a:rPr>
              <a:t>   </a:t>
            </a:r>
            <a:r>
              <a:rPr lang="en-US" sz="4800" b="1" dirty="0" err="1">
                <a:solidFill>
                  <a:srgbClr val="CC3300"/>
                </a:solidFill>
              </a:rPr>
              <a:t>yun</a:t>
            </a:r>
            <a:r>
              <a:rPr lang="en-US" sz="4800" b="1" dirty="0">
                <a:solidFill>
                  <a:srgbClr val="CC3300"/>
                </a:solidFill>
              </a:rPr>
              <a:t>   </a:t>
            </a:r>
            <a:r>
              <a:rPr lang="en-US" sz="4800" b="1" dirty="0" err="1">
                <a:solidFill>
                  <a:srgbClr val="CC3300"/>
                </a:solidFill>
              </a:rPr>
              <a:t>yun</a:t>
            </a:r>
            <a:r>
              <a:rPr lang="en-US" sz="6400" b="1" dirty="0">
                <a:solidFill>
                  <a:srgbClr val="CC3300"/>
                </a:solidFill>
              </a:rPr>
              <a:t>   </a:t>
            </a:r>
            <a:r>
              <a:rPr lang="en-US" sz="5200" b="1" dirty="0" err="1">
                <a:solidFill>
                  <a:srgbClr val="CC3300"/>
                </a:solidFill>
              </a:rPr>
              <a:t>yun</a:t>
            </a:r>
            <a:endParaRPr lang="en-US" sz="5200" b="1" dirty="0">
              <a:solidFill>
                <a:srgbClr val="CC3300"/>
              </a:solidFill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348038" y="1484313"/>
            <a:ext cx="1095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12900" i="0">
                <a:solidFill>
                  <a:srgbClr val="CC3300"/>
                </a:solidFill>
                <a:latin typeface="Arial" panose="020B0604020202020204" pitchFamily="34" charset="0"/>
              </a:rPr>
              <a:t>y</a:t>
            </a:r>
            <a:endParaRPr lang="en-US" altLang="zh-CN" sz="12900" i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 flipV="1">
            <a:off x="4643438" y="2305050"/>
            <a:ext cx="5222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9600" i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endParaRPr lang="en-US" sz="9600" i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48486" name="Rectangle 77"/>
          <p:cNvSpPr>
            <a:spLocks noChangeArrowheads="1"/>
          </p:cNvSpPr>
          <p:nvPr/>
        </p:nvSpPr>
        <p:spPr bwMode="auto">
          <a:xfrm>
            <a:off x="4284663" y="1557338"/>
            <a:ext cx="2376487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12200" i="0">
                <a:latin typeface="Arial" panose="020B0604020202020204" pitchFamily="34" charset="0"/>
              </a:rPr>
              <a:t>un</a:t>
            </a:r>
            <a:r>
              <a:rPr lang="en-US" sz="13400" i="0">
                <a:latin typeface="Arial" panose="020B0604020202020204" pitchFamily="34" charset="0"/>
              </a:rPr>
              <a:t>   </a:t>
            </a:r>
            <a:endParaRPr lang="en-US" sz="13400" i="0">
              <a:latin typeface="Arial" panose="020B0604020202020204" pitchFamily="34" charset="0"/>
            </a:endParaRP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1550" y="3860800"/>
            <a:ext cx="6429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971550" y="115888"/>
            <a:ext cx="56880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600" i="0">
                <a:latin typeface="Arial" panose="020B0604020202020204" pitchFamily="34" charset="0"/>
              </a:rPr>
              <a:t>整体认读音节</a:t>
            </a:r>
            <a:endParaRPr lang="zh-CN" altLang="en-US" sz="660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autoUpdateAnimBg="0" build="p"/>
      <p:bldP spid="148484" grpId="0" autoUpdateAnimBg="0"/>
      <p:bldP spid="148486" grpId="0" animBg="1" autoUpdateAnimBg="0"/>
      <p:bldP spid="14848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}NS}9N{}23A)P%`5$T$}3X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8738"/>
            <a:ext cx="9144000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}NS}9N{}23A)P%`5$T$}3X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42888"/>
            <a:ext cx="9144000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Line 2"/>
          <p:cNvSpPr>
            <a:spLocks noChangeShapeType="1"/>
          </p:cNvSpPr>
          <p:nvPr/>
        </p:nvSpPr>
        <p:spPr bwMode="auto">
          <a:xfrm>
            <a:off x="971550" y="3644900"/>
            <a:ext cx="7345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>
            <a:off x="971550" y="4076700"/>
            <a:ext cx="7345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>
            <a:off x="971550" y="4581525"/>
            <a:ext cx="7345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971550" y="4941888"/>
            <a:ext cx="7345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995738" y="3644900"/>
            <a:ext cx="15128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i="0">
                <a:solidFill>
                  <a:srgbClr val="3333FF"/>
                </a:solidFill>
                <a:latin typeface="Arial" panose="020B0604020202020204" pitchFamily="34" charset="0"/>
              </a:rPr>
              <a:t>in</a:t>
            </a:r>
            <a:endParaRPr lang="en-US" altLang="zh-CN" sz="7200" i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555875" y="3644900"/>
            <a:ext cx="14398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i="0">
                <a:solidFill>
                  <a:srgbClr val="3333FF"/>
                </a:solidFill>
                <a:latin typeface="Arial" panose="020B0604020202020204" pitchFamily="34" charset="0"/>
              </a:rPr>
              <a:t>en</a:t>
            </a:r>
            <a:endParaRPr lang="en-US" altLang="zh-CN" sz="7200" i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971550" y="3435350"/>
            <a:ext cx="18716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8800" b="1" i="0" dirty="0">
                <a:solidFill>
                  <a:srgbClr val="3333FF"/>
                </a:solidFill>
                <a:latin typeface="Arial" panose="020B0604020202020204" pitchFamily="34" charset="0"/>
              </a:rPr>
              <a:t>ɑ</a:t>
            </a:r>
            <a:r>
              <a:rPr lang="en-US" altLang="zh-CN" sz="8000" b="1" i="0" dirty="0">
                <a:solidFill>
                  <a:srgbClr val="3333FF"/>
                </a:solidFill>
                <a:latin typeface="Arial" panose="020B0604020202020204" pitchFamily="34" charset="0"/>
              </a:rPr>
              <a:t>n</a:t>
            </a:r>
            <a:endParaRPr lang="en-US" altLang="zh-CN" sz="8000" b="1" i="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219700" y="3644900"/>
            <a:ext cx="21605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i="0">
                <a:solidFill>
                  <a:srgbClr val="3333FF"/>
                </a:solidFill>
                <a:latin typeface="Arial" panose="020B0604020202020204" pitchFamily="34" charset="0"/>
              </a:rPr>
              <a:t>un</a:t>
            </a:r>
            <a:endParaRPr lang="en-US" altLang="zh-CN" sz="7200" i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948488" y="3573463"/>
            <a:ext cx="2016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i="0" dirty="0" err="1">
                <a:solidFill>
                  <a:srgbClr val="3333FF"/>
                </a:solidFill>
                <a:latin typeface="Arial" panose="020B0604020202020204" pitchFamily="34" charset="0"/>
              </a:rPr>
              <a:t>ün</a:t>
            </a:r>
            <a:endParaRPr lang="en-US" altLang="zh-CN" sz="8000" i="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95536" y="9662"/>
            <a:ext cx="856907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8800" b="1" i="0" dirty="0" err="1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ɑ</a:t>
            </a:r>
            <a:r>
              <a:rPr lang="en-US" altLang="zh-CN" sz="8800" i="0" dirty="0" err="1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8800" i="0" dirty="0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en in un </a:t>
            </a:r>
            <a:r>
              <a:rPr lang="en-US" altLang="zh-CN" sz="8800" i="0" dirty="0" err="1">
                <a:solidFill>
                  <a:srgbClr val="FF33CC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ü</a:t>
            </a:r>
            <a:r>
              <a:rPr lang="en-US" altLang="zh-CN" sz="8800" i="0" dirty="0" err="1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20800" i="0" dirty="0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8800" i="0" dirty="0">
                <a:solidFill>
                  <a:srgbClr val="FF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zh-CN" sz="8800" i="0" dirty="0">
              <a:solidFill>
                <a:srgbClr val="FF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1564" name="WordArt 12"/>
          <p:cNvSpPr>
            <a:spLocks noChangeArrowheads="1" noChangeShapeType="1"/>
          </p:cNvSpPr>
          <p:nvPr/>
        </p:nvSpPr>
        <p:spPr bwMode="auto">
          <a:xfrm>
            <a:off x="755650" y="333375"/>
            <a:ext cx="23034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ln w="9525">
                  <a:solidFill>
                    <a:srgbClr val="FF99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8999"/>
                    </a:srgbClr>
                  </a:outerShdw>
                </a:effectLst>
                <a:latin typeface="楷体_GB2312"/>
                <a:ea typeface="楷体_GB2312"/>
              </a:rPr>
              <a:t>送我回家</a:t>
            </a:r>
            <a:endParaRPr lang="zh-CN" altLang="en-US" sz="3600" b="1" dirty="0">
              <a:ln w="9525">
                <a:solidFill>
                  <a:srgbClr val="FF99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8999"/>
                  </a:srgbClr>
                </a:outerShdw>
              </a:effectLst>
              <a:latin typeface="楷体_GB2312"/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utoUpdateAnimBg="0"/>
      <p:bldP spid="151559" grpId="0" autoUpdateAnimBg="0"/>
      <p:bldP spid="151560" grpId="0" autoUpdateAnimBg="0"/>
      <p:bldP spid="151561" grpId="0" autoUpdateAnimBg="0"/>
      <p:bldP spid="15156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187450" y="1628775"/>
            <a:ext cx="4922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kumimoji="1" lang="en-US" altLang="zh-CN" sz="4000" b="1" i="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zh-CN" altLang="en-US" sz="4000" b="1" i="0" dirty="0">
                <a:latin typeface="Times New Roman" panose="02020603050405020304" pitchFamily="18" charset="0"/>
                <a:ea typeface="楷体_GB2312" pitchFamily="49" charset="-122"/>
              </a:rPr>
              <a:t>读下面的带调韵母</a:t>
            </a:r>
            <a:r>
              <a:rPr kumimoji="1" lang="zh-CN" altLang="en-US" sz="2800" b="1" i="0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kumimoji="1" lang="zh-CN" altLang="en-US" sz="2800" b="1" i="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52579" name="Picture 3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4213" y="476250"/>
            <a:ext cx="2011362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475656" y="2132856"/>
            <a:ext cx="5881738" cy="40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4800" b="1" i="0" dirty="0">
                <a:latin typeface="Century Gothic" pitchFamily="34" charset="0"/>
              </a:rPr>
              <a:t>ā</a:t>
            </a:r>
            <a:r>
              <a:rPr kumimoji="1" lang="zh-CN" altLang="en-US" sz="4800" b="1" i="0" dirty="0">
                <a:latin typeface="Century Gothic" pitchFamily="34" charset="0"/>
              </a:rPr>
              <a:t>ｎ   </a:t>
            </a:r>
            <a:r>
              <a:rPr kumimoji="1" lang="en-US" altLang="zh-CN" sz="4800" b="1" i="0" dirty="0">
                <a:latin typeface="新宋体" panose="02010609030101010101" charset="-122"/>
                <a:ea typeface="新宋体" panose="02010609030101010101" charset="-122"/>
              </a:rPr>
              <a:t>á</a:t>
            </a:r>
            <a:r>
              <a:rPr kumimoji="1" lang="zh-CN" altLang="en-US" sz="4800" b="1" i="0" dirty="0">
                <a:latin typeface="Century Gothic" pitchFamily="34" charset="0"/>
              </a:rPr>
              <a:t>ｎ   </a:t>
            </a:r>
            <a:r>
              <a:rPr kumimoji="1" lang="en-US" altLang="zh-CN" sz="4800" b="1" i="0" dirty="0">
                <a:latin typeface="Century Gothic" pitchFamily="34" charset="0"/>
              </a:rPr>
              <a:t>ǎ</a:t>
            </a:r>
            <a:r>
              <a:rPr kumimoji="1" lang="zh-CN" altLang="en-US" sz="4800" b="1" i="0" dirty="0">
                <a:latin typeface="Century Gothic" pitchFamily="34" charset="0"/>
              </a:rPr>
              <a:t>ｎ    </a:t>
            </a:r>
            <a:r>
              <a:rPr kumimoji="1" lang="en-US" altLang="en-US" sz="5400" b="1" i="0" dirty="0" err="1">
                <a:latin typeface="新宋体" panose="02010609030101010101" charset="-122"/>
                <a:ea typeface="新宋体" panose="02010609030101010101" charset="-122"/>
              </a:rPr>
              <a:t>à</a:t>
            </a:r>
            <a:r>
              <a:rPr kumimoji="1" lang="en-US" altLang="zh-CN" sz="5400" b="1" i="0" dirty="0" err="1">
                <a:latin typeface="Times New Roman" panose="02020603050405020304" pitchFamily="18" charset="0"/>
                <a:ea typeface="新宋体" panose="02010609030101010101" charset="-122"/>
              </a:rPr>
              <a:t>n</a:t>
            </a:r>
            <a:endParaRPr kumimoji="1" lang="en-US" altLang="zh-CN" sz="5400" b="1" i="0" dirty="0">
              <a:latin typeface="Century Gothic" pitchFamily="34" charset="0"/>
              <a:ea typeface="新宋体" panose="02010609030101010101" charset="-122"/>
            </a:endParaRPr>
          </a:p>
          <a:p>
            <a:pPr algn="l">
              <a:lnSpc>
                <a:spcPct val="130000"/>
              </a:lnSpc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ē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é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ě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è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</a:t>
            </a:r>
            <a:endParaRPr kumimoji="1" lang="zh-CN" altLang="en-US" sz="4800" b="1" i="0" dirty="0">
              <a:latin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ī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í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ǐ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ì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</a:t>
            </a:r>
            <a:endParaRPr kumimoji="1" lang="zh-CN" altLang="en-US" sz="4800" b="1" i="0" dirty="0">
              <a:latin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ū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ú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ǔ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   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ù</a:t>
            </a:r>
            <a:r>
              <a:rPr kumimoji="1" lang="zh-CN" altLang="en-US" sz="4800" b="1" i="0" dirty="0">
                <a:latin typeface="Arial" panose="020B0604020202020204" pitchFamily="34" charset="0"/>
              </a:rPr>
              <a:t>ｎ</a:t>
            </a:r>
            <a:endParaRPr kumimoji="1" lang="zh-CN" altLang="en-US" sz="4800" b="1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8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草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2005013"/>
            <a:ext cx="8375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800" i="0">
                <a:latin typeface="Arial" panose="020B0604020202020204" pitchFamily="34" charset="0"/>
              </a:rPr>
              <a:t> </a:t>
            </a:r>
            <a:r>
              <a:rPr lang="en-US" altLang="zh-CN" sz="9600" i="0">
                <a:latin typeface="Arial" panose="020B0604020202020204" pitchFamily="34" charset="0"/>
              </a:rPr>
              <a:t>yu</a:t>
            </a:r>
            <a:r>
              <a:rPr lang="en-US" altLang="zh-CN" sz="9600" b="1" i="0">
                <a:latin typeface="Arial" panose="020B0604020202020204" pitchFamily="34" charset="0"/>
              </a:rPr>
              <a:t>ɑ</a:t>
            </a:r>
            <a:r>
              <a:rPr lang="en-US" altLang="zh-CN" sz="9600" i="0">
                <a:latin typeface="Arial" panose="020B0604020202020204" pitchFamily="34" charset="0"/>
              </a:rPr>
              <a:t>n   yin   yun</a:t>
            </a:r>
            <a:endParaRPr lang="en-US" altLang="zh-CN" sz="9600" i="0">
              <a:latin typeface="Arial" panose="020B0604020202020204" pitchFamily="34" charset="0"/>
            </a:endParaRPr>
          </a:p>
        </p:txBody>
      </p:sp>
      <p:pic>
        <p:nvPicPr>
          <p:cNvPr id="20484" name="Picture 4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5949950"/>
            <a:ext cx="366236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5949950"/>
            <a:ext cx="366236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44575" y="0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0"/>
            <a:ext cx="366236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0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1338" y="5949950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OOOPIC_vipvip_20080908052138f0c87d98ccdecd419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53400" y="6324600"/>
            <a:ext cx="990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i="0">
                <a:latin typeface="Arial" panose="020B0604020202020204" pitchFamily="34" charset="0"/>
              </a:rPr>
              <a:t>果园图</a:t>
            </a:r>
            <a:endParaRPr lang="zh-CN" altLang="en-US" sz="1800" i="0">
              <a:latin typeface="Arial" panose="020B0604020202020204" pitchFamily="34" charset="0"/>
            </a:endParaRPr>
          </a:p>
        </p:txBody>
      </p:sp>
      <p:grpSp>
        <p:nvGrpSpPr>
          <p:cNvPr id="54276" name="Group 4"/>
          <p:cNvGrpSpPr/>
          <p:nvPr/>
        </p:nvGrpSpPr>
        <p:grpSpPr bwMode="auto">
          <a:xfrm>
            <a:off x="7924800" y="1447800"/>
            <a:ext cx="7315200" cy="2028825"/>
            <a:chOff x="960" y="1056"/>
            <a:chExt cx="4608" cy="1278"/>
          </a:xfrm>
        </p:grpSpPr>
        <p:grpSp>
          <p:nvGrpSpPr>
            <p:cNvPr id="54277" name="Group 5"/>
            <p:cNvGrpSpPr/>
            <p:nvPr/>
          </p:nvGrpSpPr>
          <p:grpSpPr bwMode="auto">
            <a:xfrm>
              <a:off x="960" y="1056"/>
              <a:ext cx="4608" cy="1278"/>
              <a:chOff x="1488" y="1248"/>
              <a:chExt cx="4968" cy="1182"/>
            </a:xfrm>
          </p:grpSpPr>
          <p:pic>
            <p:nvPicPr>
              <p:cNvPr id="5427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88" y="1248"/>
                <a:ext cx="4968" cy="1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279" name="Oval 7"/>
              <p:cNvSpPr>
                <a:spLocks noChangeArrowheads="1"/>
              </p:cNvSpPr>
              <p:nvPr/>
            </p:nvSpPr>
            <p:spPr bwMode="auto">
              <a:xfrm>
                <a:off x="1880" y="196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0" name="Oval 8"/>
              <p:cNvSpPr>
                <a:spLocks noChangeArrowheads="1"/>
              </p:cNvSpPr>
              <p:nvPr/>
            </p:nvSpPr>
            <p:spPr bwMode="auto">
              <a:xfrm>
                <a:off x="2168" y="19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1" name="Oval 9"/>
              <p:cNvSpPr>
                <a:spLocks noChangeArrowheads="1"/>
              </p:cNvSpPr>
              <p:nvPr/>
            </p:nvSpPr>
            <p:spPr bwMode="auto">
              <a:xfrm>
                <a:off x="1968" y="1992"/>
                <a:ext cx="96" cy="152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2" name="Oval 10"/>
              <p:cNvSpPr>
                <a:spLocks noChangeArrowheads="1"/>
              </p:cNvSpPr>
              <p:nvPr/>
            </p:nvSpPr>
            <p:spPr bwMode="auto">
              <a:xfrm>
                <a:off x="2248" y="1984"/>
                <a:ext cx="96" cy="152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2880" y="1641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in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160" y="1641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en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744" y="1632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an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4704" y="1632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ün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287" name="Group 15"/>
          <p:cNvGrpSpPr/>
          <p:nvPr/>
        </p:nvGrpSpPr>
        <p:grpSpPr bwMode="auto">
          <a:xfrm>
            <a:off x="7696200" y="3810000"/>
            <a:ext cx="7315200" cy="2028825"/>
            <a:chOff x="720" y="2400"/>
            <a:chExt cx="4608" cy="1278"/>
          </a:xfrm>
        </p:grpSpPr>
        <p:grpSp>
          <p:nvGrpSpPr>
            <p:cNvPr id="54288" name="Group 16"/>
            <p:cNvGrpSpPr/>
            <p:nvPr/>
          </p:nvGrpSpPr>
          <p:grpSpPr bwMode="auto">
            <a:xfrm>
              <a:off x="720" y="2400"/>
              <a:ext cx="4608" cy="1278"/>
              <a:chOff x="1488" y="1248"/>
              <a:chExt cx="4968" cy="1182"/>
            </a:xfrm>
          </p:grpSpPr>
          <p:pic>
            <p:nvPicPr>
              <p:cNvPr id="54289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88" y="1248"/>
                <a:ext cx="4968" cy="1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290" name="Oval 18"/>
              <p:cNvSpPr>
                <a:spLocks noChangeArrowheads="1"/>
              </p:cNvSpPr>
              <p:nvPr/>
            </p:nvSpPr>
            <p:spPr bwMode="auto">
              <a:xfrm>
                <a:off x="1880" y="196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91" name="Oval 19"/>
              <p:cNvSpPr>
                <a:spLocks noChangeArrowheads="1"/>
              </p:cNvSpPr>
              <p:nvPr/>
            </p:nvSpPr>
            <p:spPr bwMode="auto">
              <a:xfrm>
                <a:off x="2168" y="19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92" name="Oval 20"/>
              <p:cNvSpPr>
                <a:spLocks noChangeArrowheads="1"/>
              </p:cNvSpPr>
              <p:nvPr/>
            </p:nvSpPr>
            <p:spPr bwMode="auto">
              <a:xfrm>
                <a:off x="1968" y="1992"/>
                <a:ext cx="96" cy="152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93" name="Oval 21"/>
              <p:cNvSpPr>
                <a:spLocks noChangeArrowheads="1"/>
              </p:cNvSpPr>
              <p:nvPr/>
            </p:nvSpPr>
            <p:spPr bwMode="auto">
              <a:xfrm>
                <a:off x="2248" y="1984"/>
                <a:ext cx="96" cy="152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4294" name="Text Box 22"/>
            <p:cNvSpPr txBox="1">
              <a:spLocks noChangeArrowheads="1"/>
            </p:cNvSpPr>
            <p:nvPr/>
          </p:nvSpPr>
          <p:spPr bwMode="auto">
            <a:xfrm>
              <a:off x="2688" y="2985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ǔn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5" name="Text Box 23"/>
            <p:cNvSpPr txBox="1">
              <a:spLocks noChangeArrowheads="1"/>
            </p:cNvSpPr>
            <p:nvPr/>
          </p:nvSpPr>
          <p:spPr bwMode="auto">
            <a:xfrm>
              <a:off x="1968" y="2985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ín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6" name="Text Box 24"/>
            <p:cNvSpPr txBox="1">
              <a:spLocks noChangeArrowheads="1"/>
            </p:cNvSpPr>
            <p:nvPr/>
          </p:nvSpPr>
          <p:spPr bwMode="auto">
            <a:xfrm>
              <a:off x="3552" y="2976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ān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4512" y="2976"/>
              <a:ext cx="62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i="0">
                  <a:solidFill>
                    <a:srgbClr val="FF0066"/>
                  </a:solidFill>
                  <a:latin typeface="Arial" panose="020B0604020202020204" pitchFamily="34" charset="0"/>
                </a:rPr>
                <a:t>ǜn</a:t>
              </a:r>
              <a:endParaRPr lang="en-US" altLang="zh-CN" sz="4800" b="1" i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555E-6 L -0.89166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4046E-6 L -0.89167 -0.0034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草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988" y="765175"/>
            <a:ext cx="9117012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9600" i="0">
                <a:latin typeface="Arial" panose="020B0604020202020204" pitchFamily="34" charset="0"/>
              </a:rPr>
              <a:t>zhu</a:t>
            </a:r>
            <a:r>
              <a:rPr lang="en-US" altLang="zh-CN" sz="10600" i="0">
                <a:latin typeface="新宋体-18030"/>
                <a:ea typeface="新宋体-18030" pitchFamily="49" charset="-122"/>
              </a:rPr>
              <a:t>à</a:t>
            </a:r>
            <a:r>
              <a:rPr lang="en-US" altLang="zh-CN" sz="9600" i="0">
                <a:latin typeface="Arial" panose="020B0604020202020204" pitchFamily="34" charset="0"/>
              </a:rPr>
              <a:t>n  sh</a:t>
            </a:r>
            <a:r>
              <a:rPr lang="en-US" altLang="zh-CN" sz="10600" i="0">
                <a:latin typeface="Arial" panose="020B0604020202020204" pitchFamily="34" charset="0"/>
              </a:rPr>
              <a:t>ā</a:t>
            </a:r>
            <a:r>
              <a:rPr lang="en-US" altLang="zh-CN" sz="9600" i="0">
                <a:latin typeface="Arial" panose="020B0604020202020204" pitchFamily="34" charset="0"/>
              </a:rPr>
              <a:t>n  jìn </a:t>
            </a:r>
            <a:endParaRPr lang="en-US" altLang="zh-CN" sz="9600" i="0">
              <a:latin typeface="Arial" panose="020B0604020202020204" pitchFamily="34" charset="0"/>
            </a:endParaRPr>
          </a:p>
          <a:p>
            <a:pPr algn="l"/>
            <a:r>
              <a:rPr lang="en-US" altLang="zh-CN" sz="9600" i="0">
                <a:latin typeface="Arial" panose="020B0604020202020204" pitchFamily="34" charset="0"/>
              </a:rPr>
              <a:t> ti</a:t>
            </a:r>
            <a:r>
              <a:rPr lang="en-US" altLang="en-US" sz="10600" i="0">
                <a:latin typeface="新宋体-18030"/>
                <a:ea typeface="新宋体-18030" pitchFamily="49" charset="-122"/>
              </a:rPr>
              <a:t>á</a:t>
            </a:r>
            <a:r>
              <a:rPr lang="en-US" altLang="zh-CN" sz="9600" i="0">
                <a:latin typeface="Arial" panose="020B0604020202020204" pitchFamily="34" charset="0"/>
              </a:rPr>
              <a:t>n  b</a:t>
            </a:r>
            <a:r>
              <a:rPr lang="en-US" altLang="en-US" sz="10600" i="0">
                <a:latin typeface="Arial" panose="020B0604020202020204" pitchFamily="34" charset="0"/>
              </a:rPr>
              <a:t>ě</a:t>
            </a:r>
            <a:r>
              <a:rPr lang="en-US" altLang="zh-CN" sz="9600" i="0">
                <a:latin typeface="Arial" panose="020B0604020202020204" pitchFamily="34" charset="0"/>
              </a:rPr>
              <a:t>n  w</a:t>
            </a:r>
            <a:r>
              <a:rPr lang="en-US" altLang="en-US" sz="8800" i="0">
                <a:latin typeface="Arial" panose="020B0604020202020204" pitchFamily="34" charset="0"/>
              </a:rPr>
              <a:t>é</a:t>
            </a:r>
            <a:r>
              <a:rPr lang="en-US" altLang="zh-CN" sz="9600" i="0">
                <a:latin typeface="Arial" panose="020B0604020202020204" pitchFamily="34" charset="0"/>
              </a:rPr>
              <a:t>n </a:t>
            </a:r>
            <a:endParaRPr lang="en-US" altLang="zh-CN" sz="9600" i="0">
              <a:latin typeface="Arial" panose="020B0604020202020204" pitchFamily="34" charset="0"/>
            </a:endParaRPr>
          </a:p>
        </p:txBody>
      </p:sp>
      <p:pic>
        <p:nvPicPr>
          <p:cNvPr id="5124" name="Picture 4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6092825"/>
            <a:ext cx="366236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6092825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2775" y="0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0"/>
            <a:ext cx="366236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0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MCj03550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00113" y="6092825"/>
            <a:ext cx="36623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i="0">
              <a:latin typeface="Arial" panose="020B0604020202020204" pitchFamily="34" charset="0"/>
            </a:endParaRPr>
          </a:p>
        </p:txBody>
      </p:sp>
      <p:sp>
        <p:nvSpPr>
          <p:cNvPr id="63492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00" y="6019800"/>
            <a:ext cx="990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i="0">
                <a:latin typeface="Arial" panose="020B0604020202020204" pitchFamily="34" charset="0"/>
              </a:rPr>
              <a:t>复习</a:t>
            </a:r>
            <a:endParaRPr lang="zh-CN" altLang="en-US" sz="1800" i="0">
              <a:latin typeface="Arial" panose="020B0604020202020204" pitchFamily="34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85800" y="6545263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i="0">
                <a:latin typeface="Arial" panose="020B0604020202020204" pitchFamily="34" charset="0"/>
              </a:rPr>
              <a:t>课件制作：池春江</a:t>
            </a:r>
            <a:endParaRPr lang="zh-CN" altLang="en-US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/>
          <p:nvPr/>
        </p:nvGrpSpPr>
        <p:grpSpPr bwMode="auto">
          <a:xfrm>
            <a:off x="1835150" y="0"/>
            <a:ext cx="6481763" cy="1557338"/>
            <a:chOff x="0" y="0"/>
            <a:chExt cx="4083" cy="981"/>
          </a:xfrm>
        </p:grpSpPr>
        <p:sp>
          <p:nvSpPr>
            <p:cNvPr id="167939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083" cy="981"/>
            </a:xfrm>
            <a:prstGeom prst="cloudCallout">
              <a:avLst>
                <a:gd name="adj1" fmla="val -39713"/>
                <a:gd name="adj2" fmla="val 125843"/>
              </a:avLst>
            </a:prstGeom>
            <a:solidFill>
              <a:srgbClr val="FFFF99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3200" i="0">
                <a:latin typeface="Arial" panose="020B0604020202020204" pitchFamily="34" charset="0"/>
              </a:endParaRPr>
            </a:p>
          </p:txBody>
        </p:sp>
        <p:sp>
          <p:nvSpPr>
            <p:cNvPr id="167940" name="WordArt 4"/>
            <p:cNvSpPr>
              <a:spLocks noChangeArrowheads="1" noChangeShapeType="1"/>
            </p:cNvSpPr>
            <p:nvPr/>
          </p:nvSpPr>
          <p:spPr bwMode="auto">
            <a:xfrm>
              <a:off x="635" y="164"/>
              <a:ext cx="2858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dirty="0">
                  <a:ln w="9525">
                    <a:solidFill>
                      <a:srgbClr val="33CC33"/>
                    </a:solidFill>
                    <a:round/>
                  </a:ln>
                  <a:solidFill>
                    <a:srgbClr val="00FF00"/>
                  </a:solidFill>
                  <a:effectLst>
                    <a:outerShdw dist="35921" dir="2700000" algn="ctr" rotWithShape="0">
                      <a:srgbClr val="C0C0C0">
                        <a:alpha val="78999"/>
                      </a:srgbClr>
                    </a:outerShdw>
                  </a:effectLst>
                  <a:latin typeface="楷体_GB2312"/>
                  <a:ea typeface="楷体_GB2312"/>
                </a:rPr>
                <a:t>你发现了什么</a:t>
              </a:r>
              <a:endParaRPr lang="zh-CN" altLang="en-US" sz="3600" b="1" dirty="0">
                <a:ln w="9525">
                  <a:solidFill>
                    <a:srgbClr val="33CC33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8999"/>
                    </a:srgbClr>
                  </a:outerShdw>
                </a:effectLst>
                <a:latin typeface="楷体_GB2312"/>
                <a:ea typeface="楷体_GB2312"/>
              </a:endParaRPr>
            </a:p>
          </p:txBody>
        </p:sp>
      </p:grp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611188" y="1916113"/>
            <a:ext cx="9217025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2900" b="1" i="0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ɑn en in un </a:t>
            </a:r>
            <a:r>
              <a:rPr lang="en-US" altLang="zh-CN" sz="11700" b="1" i="0" dirty="0">
                <a:solidFill>
                  <a:srgbClr val="3333FF"/>
                </a:solidFill>
                <a:latin typeface="Arial" panose="020B0604020202020204"/>
                <a:ea typeface="黑体" panose="02010609060101010101" pitchFamily="2" charset="-122"/>
              </a:rPr>
              <a:t>ü</a:t>
            </a:r>
            <a:r>
              <a:rPr lang="en-US" altLang="zh-CN" sz="11700" b="1" i="0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11700" b="1" i="0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67942" name="Picture 6" descr="N_17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04025" y="4508500"/>
            <a:ext cx="1927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P-036-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69950" y="1196975"/>
            <a:ext cx="78057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4195763" y="1806575"/>
            <a:ext cx="1965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z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ì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 di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ǎ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n</a:t>
            </a:r>
            <a:endParaRPr lang="en-US" sz="2800" b="1" i="0">
              <a:latin typeface="宋体" panose="02010600030101010101" pitchFamily="2" charset="-122"/>
              <a:sym typeface="Kingsoft Phonetic Plain" pitchFamily="2" charset="2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755650" y="2278063"/>
            <a:ext cx="233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zhu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à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n</a:t>
            </a:r>
            <a:r>
              <a:rPr lang="zh-CN" altLang="en-US" sz="2800" b="1" i="0">
                <a:latin typeface="Times New Roman" panose="02020603050405020304" pitchFamily="18" charset="0"/>
                <a:sym typeface="Kingsoft Phonetic Plain" pitchFamily="2" charset="2"/>
              </a:rPr>
              <a:t>  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b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ǐ</a:t>
            </a:r>
            <a:r>
              <a:rPr lang="zh-CN" altLang="en-US" sz="2800" b="1" i="0">
                <a:latin typeface="Times New Roman" panose="02020603050405020304" pitchFamily="18" charset="0"/>
                <a:sym typeface="Kingsoft Phonetic Plain" pitchFamily="2" charset="2"/>
              </a:rPr>
              <a:t>  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d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ā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o</a:t>
            </a:r>
            <a:endParaRPr lang="en-US" sz="2800" b="1" i="0">
              <a:latin typeface="宋体" panose="02010600030101010101" pitchFamily="2" charset="-122"/>
              <a:sym typeface="Kingsoft Phonetic Plain" pitchFamily="2" charset="2"/>
            </a:endParaRP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6926263" y="2563813"/>
            <a:ext cx="2012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w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é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n j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ù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 h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é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  </a:t>
            </a:r>
            <a:endParaRPr lang="en-US" sz="2800" b="1" i="0">
              <a:latin typeface="宋体" panose="02010600030101010101" pitchFamily="2" charset="-122"/>
              <a:sym typeface="Kingsoft Phonetic Plain" pitchFamily="2" charset="2"/>
            </a:endParaRP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790575" y="3894138"/>
            <a:ext cx="1808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qi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ā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n b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ǐ</a:t>
            </a:r>
            <a:r>
              <a:rPr lang="zh-CN" altLang="en-US" sz="2800" i="0">
                <a:latin typeface="Kingsoft Phonetic Plain" pitchFamily="2" charset="2"/>
                <a:sym typeface="Kingsoft Phonetic Plain" pitchFamily="2" charset="2"/>
              </a:rPr>
              <a:t>  </a:t>
            </a:r>
            <a:endParaRPr lang="en-US" sz="2800" i="0">
              <a:latin typeface="Kingsoft Phonetic Plain" pitchFamily="2" charset="2"/>
              <a:sym typeface="Kingsoft Phonetic Plain" pitchFamily="2" charset="2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411538" y="4759325"/>
            <a:ext cx="2735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yu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á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n zh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ū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 b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ǐ</a:t>
            </a:r>
            <a:endParaRPr lang="en-US" sz="2800" b="1" i="0">
              <a:latin typeface="宋体" panose="02010600030101010101" pitchFamily="2" charset="-122"/>
              <a:sym typeface="Kingsoft Phonetic Plain" pitchFamily="2" charset="2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5795963" y="3706813"/>
            <a:ext cx="2536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xi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ě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 z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ì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 b</a:t>
            </a:r>
            <a:r>
              <a:rPr lang="en-US" sz="2800" b="1" i="0">
                <a:latin typeface="宋体" panose="02010600030101010101" pitchFamily="2" charset="-122"/>
                <a:sym typeface="Kingsoft Phonetic Plain" pitchFamily="2" charset="2"/>
              </a:rPr>
              <a:t>ě</a:t>
            </a:r>
            <a:r>
              <a:rPr lang="zh-CN" altLang="en-US" sz="2800" b="1" i="0">
                <a:latin typeface="宋体" panose="02010600030101010101" pitchFamily="2" charset="-122"/>
                <a:sym typeface="Kingsoft Phonetic Plain" pitchFamily="2" charset="2"/>
              </a:rPr>
              <a:t>n</a:t>
            </a:r>
            <a:endParaRPr lang="en-US" sz="2800" b="1" i="0">
              <a:latin typeface="宋体" panose="02010600030101010101" pitchFamily="2" charset="-122"/>
              <a:sym typeface="Kingsoft Phonetic Plain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cy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2950" y="1028700"/>
            <a:ext cx="2000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 descr="yw1p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752600"/>
            <a:ext cx="68961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5029200" y="1295400"/>
            <a:ext cx="2743200" cy="1752600"/>
          </a:xfrm>
          <a:prstGeom prst="cloudCallout">
            <a:avLst>
              <a:gd name="adj1" fmla="val -45426"/>
              <a:gd name="adj2" fmla="val 6694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3200" b="1" i="0">
                <a:latin typeface="楷体_GB2312" pitchFamily="49" charset="-122"/>
                <a:ea typeface="楷体_GB2312" pitchFamily="49" charset="-122"/>
              </a:rPr>
              <a:t>图片上有些什么</a:t>
            </a:r>
            <a:r>
              <a:rPr lang="en-US" altLang="zh-CN" sz="3200" b="1" i="0">
                <a:latin typeface="楷体_GB2312" pitchFamily="49" charset="-122"/>
                <a:ea typeface="楷体_GB2312" pitchFamily="49" charset="-122"/>
              </a:rPr>
              <a:t>?</a:t>
            </a:r>
            <a:r>
              <a:rPr lang="en-US" altLang="zh-CN" sz="3200" b="1" i="0">
                <a:latin typeface="Arial" panose="020B0604020202020204" pitchFamily="34" charset="0"/>
                <a:ea typeface="楷体_GB2312" pitchFamily="49" charset="-122"/>
              </a:rPr>
              <a:t> </a:t>
            </a:r>
            <a:endParaRPr lang="en-US" altLang="zh-CN" sz="3200" b="1" i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0" y="6237288"/>
            <a:ext cx="287338" cy="287337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859338" y="6570663"/>
            <a:ext cx="287337" cy="287337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356100" y="6570663"/>
            <a:ext cx="287338" cy="287337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856663" y="6165850"/>
            <a:ext cx="287337" cy="28733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8" y="2924175"/>
            <a:ext cx="20193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7200" b="1" i="0">
                <a:latin typeface="Arial" panose="020B0604020202020204" pitchFamily="34" charset="0"/>
              </a:rPr>
              <a:t>左边</a:t>
            </a:r>
            <a:endParaRPr lang="zh-CN" altLang="en-US" sz="7200" b="1" i="0">
              <a:latin typeface="Arial" panose="020B0604020202020204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77050" y="2781300"/>
            <a:ext cx="20193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7200" b="1" i="0">
                <a:latin typeface="Arial" panose="020B0604020202020204" pitchFamily="34" charset="0"/>
              </a:rPr>
              <a:t>右边</a:t>
            </a:r>
            <a:endParaRPr lang="zh-CN" altLang="en-US" sz="7200" b="1" i="0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492500" y="5157788"/>
            <a:ext cx="20193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7200" b="1" i="0">
                <a:latin typeface="Arial" panose="020B0604020202020204" pitchFamily="34" charset="0"/>
              </a:rPr>
              <a:t>近处</a:t>
            </a:r>
            <a:endParaRPr lang="zh-CN" altLang="en-US" sz="7200" b="1" i="0">
              <a:latin typeface="Arial" panose="020B0604020202020204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63938" y="333375"/>
            <a:ext cx="20193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7200" b="1" i="0">
                <a:latin typeface="Arial" panose="020B0604020202020204" pitchFamily="34" charset="0"/>
              </a:rPr>
              <a:t>远处</a:t>
            </a:r>
            <a:endParaRPr lang="zh-CN" altLang="en-US" sz="72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1" cstate="email"/>
          <a:srcRect l="365" r="1825" b="31111"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7363"/>
            <a:ext cx="9906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352800"/>
            <a:ext cx="6524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362200"/>
            <a:ext cx="121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568700"/>
            <a:ext cx="12192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28600" y="6162675"/>
            <a:ext cx="68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i="0">
                <a:solidFill>
                  <a:srgbClr val="FF0066"/>
                </a:solidFill>
                <a:latin typeface="Arial" panose="020B0604020202020204" pitchFamily="34" charset="0"/>
              </a:rPr>
              <a:t>左</a:t>
            </a:r>
            <a:endParaRPr lang="zh-CN" altLang="en-US" sz="3200" b="1" i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648200" y="6181725"/>
            <a:ext cx="685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solidFill>
                  <a:srgbClr val="FF0066"/>
                </a:solidFill>
                <a:latin typeface="Arial" panose="020B0604020202020204" pitchFamily="34" charset="0"/>
              </a:rPr>
              <a:t>右</a:t>
            </a:r>
            <a:endParaRPr lang="zh-CN" altLang="en-US" sz="3600" b="1" i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8208E-6 L -0.17083 0.438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6994E-6 L 0.33108 0.2240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11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3333 0.52161 " pathEditMode="relative" ptsTypes="AA">
                                      <p:cBhvr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8.3815E-6 L -0.05833 0.33295 " pathEditMode="relative" ptsTypes="AA">
                                      <p:cBhvr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cy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2950" y="1028700"/>
            <a:ext cx="2000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3" descr="yw1p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33538"/>
            <a:ext cx="61722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5486400" y="990600"/>
            <a:ext cx="3429000" cy="2057400"/>
          </a:xfrm>
          <a:prstGeom prst="cloudCallout">
            <a:avLst>
              <a:gd name="adj1" fmla="val -32407"/>
              <a:gd name="adj2" fmla="val 70912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3200" b="1" i="0">
                <a:latin typeface="Arial" panose="020B0604020202020204" pitchFamily="34" charset="0"/>
                <a:ea typeface="楷体_GB2312" pitchFamily="49" charset="-122"/>
              </a:rPr>
              <a:t>图片的人在干什么？</a:t>
            </a:r>
            <a:endParaRPr lang="zh-CN" altLang="en-US" sz="3200" b="1" i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867400"/>
            <a:ext cx="29718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486400"/>
            <a:ext cx="9350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477000" y="228600"/>
            <a:ext cx="2057400" cy="1160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i="0">
                <a:latin typeface="Arial" panose="020B0604020202020204" pitchFamily="34" charset="0"/>
              </a:rPr>
              <a:t>游戏：</a:t>
            </a:r>
            <a:endParaRPr lang="zh-CN" altLang="en-US" sz="2800" b="1" i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i="0">
                <a:latin typeface="Arial" panose="020B0604020202020204" pitchFamily="34" charset="0"/>
              </a:rPr>
              <a:t>登山寻宝</a:t>
            </a:r>
            <a:endParaRPr lang="zh-CN" altLang="en-US" sz="2800" b="1" i="0">
              <a:latin typeface="Arial" panose="020B0604020202020204" pitchFamily="34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" y="60198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山下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676400" y="54864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云朵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219200" y="46482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大风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667000" y="42672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台风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447800" y="35052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左手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819400" y="30480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右边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057400" y="22860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大山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3505200" y="16764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山上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267200" y="914400"/>
            <a:ext cx="1143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0">
                <a:latin typeface="Arial" panose="020B0604020202020204" pitchFamily="34" charset="0"/>
              </a:rPr>
              <a:t>白云</a:t>
            </a:r>
            <a:endParaRPr lang="zh-CN" altLang="en-US" sz="3600" b="1" i="0">
              <a:latin typeface="Arial" panose="020B0604020202020204" pitchFamily="34" charset="0"/>
            </a:endParaRPr>
          </a:p>
        </p:txBody>
      </p:sp>
      <p:pic>
        <p:nvPicPr>
          <p:cNvPr id="60431" name="Picture 15" descr="magic1.gif (8228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152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2" name="Oval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24600"/>
            <a:ext cx="990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i="0">
                <a:latin typeface="Arial" panose="020B0604020202020204" pitchFamily="34" charset="0"/>
              </a:rPr>
              <a:t>练习二</a:t>
            </a:r>
            <a:endParaRPr lang="zh-CN" altLang="en-US" sz="180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  <p:bldP spid="60423" grpId="0" animBg="1"/>
      <p:bldP spid="60424" grpId="0" animBg="1"/>
      <p:bldP spid="60425" grpId="0" animBg="1"/>
      <p:bldP spid="60426" grpId="0" animBg="1"/>
      <p:bldP spid="60427" grpId="0" animBg="1"/>
      <p:bldP spid="60428" grpId="0" animBg="1"/>
      <p:bldP spid="60429" grpId="0" animBg="1"/>
      <p:bldP spid="604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0"/>
            <a:ext cx="8153400" cy="67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Line 3"/>
          <p:cNvSpPr>
            <a:spLocks noChangeShapeType="1"/>
          </p:cNvSpPr>
          <p:nvPr/>
        </p:nvSpPr>
        <p:spPr bwMode="auto">
          <a:xfrm flipH="1">
            <a:off x="3352800" y="22860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4648200" y="22860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H="1">
            <a:off x="3352800" y="31242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4724400" y="31242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3276600" y="40386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>
            <a:off x="4724400" y="39624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3276600" y="48006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>
            <a:off x="4648200" y="48768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3276600" y="57150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4724400" y="5715000"/>
            <a:ext cx="304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042988" y="0"/>
            <a:ext cx="8424862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i="0" dirty="0">
                <a:latin typeface="Arial" panose="020B0604020202020204" pitchFamily="34" charset="0"/>
              </a:rPr>
              <a:t>        </a:t>
            </a:r>
            <a:r>
              <a:rPr lang="en-US" altLang="zh-CN" sz="3200" i="0" dirty="0" err="1">
                <a:latin typeface="Arial" panose="020B0604020202020204" pitchFamily="34" charset="0"/>
              </a:rPr>
              <a:t>dēnɡ</a:t>
            </a:r>
            <a:r>
              <a:rPr lang="en-US" altLang="zh-CN" sz="3200" i="0" dirty="0">
                <a:latin typeface="Arial" panose="020B0604020202020204" pitchFamily="34" charset="0"/>
              </a:rPr>
              <a:t>  </a:t>
            </a: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shān</a:t>
            </a:r>
            <a:r>
              <a:rPr lang="en-US" altLang="zh-CN" sz="280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2800" i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i="0" dirty="0">
                <a:latin typeface="Arial" panose="020B0604020202020204" pitchFamily="34" charset="0"/>
              </a:rPr>
              <a:t>          </a:t>
            </a:r>
            <a:r>
              <a:rPr lang="zh-CN" altLang="en-US" sz="2800" b="1" i="0" dirty="0">
                <a:latin typeface="Arial" panose="020B0604020202020204" pitchFamily="34" charset="0"/>
              </a:rPr>
              <a:t>登      山</a:t>
            </a:r>
            <a:r>
              <a:rPr lang="zh-CN" altLang="en-US" sz="2800" i="0" dirty="0">
                <a:latin typeface="Arial" panose="020B0604020202020204" pitchFamily="34" charset="0"/>
              </a:rPr>
              <a:t>  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i="0" dirty="0">
                <a:latin typeface="Arial" panose="020B0604020202020204" pitchFamily="34" charset="0"/>
              </a:rPr>
              <a:t>yī </a:t>
            </a:r>
            <a:r>
              <a:rPr lang="en-US" altLang="zh-CN" sz="3200" i="0" dirty="0" err="1">
                <a:latin typeface="Arial" panose="020B0604020202020204" pitchFamily="34" charset="0"/>
              </a:rPr>
              <a:t>èr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sān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zh-CN" altLang="en-US" sz="3200" i="0" dirty="0">
                <a:latin typeface="Arial" panose="020B0604020202020204" pitchFamily="34" charset="0"/>
              </a:rPr>
              <a:t>， </a:t>
            </a:r>
            <a:r>
              <a:rPr lang="en-US" altLang="zh-CN" sz="3200" i="0" dirty="0">
                <a:latin typeface="Arial" panose="020B0604020202020204" pitchFamily="34" charset="0"/>
              </a:rPr>
              <a:t>yī </a:t>
            </a:r>
            <a:r>
              <a:rPr lang="en-US" altLang="zh-CN" sz="3200" i="0" dirty="0" err="1">
                <a:latin typeface="Arial" panose="020B0604020202020204" pitchFamily="34" charset="0"/>
              </a:rPr>
              <a:t>èr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sān</a:t>
            </a:r>
            <a:r>
              <a:rPr lang="en-US" altLang="zh-CN" sz="2800" i="0" dirty="0">
                <a:latin typeface="Arial" panose="020B0604020202020204" pitchFamily="34" charset="0"/>
              </a:rPr>
              <a:t> </a:t>
            </a:r>
            <a:r>
              <a:rPr lang="zh-CN" altLang="en-US" sz="2800" i="0" dirty="0">
                <a:latin typeface="Arial" panose="020B0604020202020204" pitchFamily="34" charset="0"/>
              </a:rPr>
              <a:t>，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 dirty="0">
                <a:latin typeface="Arial" panose="020B0604020202020204" pitchFamily="34" charset="0"/>
              </a:rPr>
              <a:t>一 二   三  ，  一  二   三</a:t>
            </a:r>
            <a:r>
              <a:rPr lang="zh-CN" altLang="en-US" sz="2800" i="0" dirty="0">
                <a:latin typeface="Arial" panose="020B0604020202020204" pitchFamily="34" charset="0"/>
              </a:rPr>
              <a:t>  ，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lín</a:t>
            </a:r>
            <a:r>
              <a:rPr lang="en-US" altLang="zh-CN" sz="320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wén</a:t>
            </a:r>
            <a:r>
              <a:rPr lang="en-US" altLang="zh-CN" sz="320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sūn</a:t>
            </a:r>
            <a:r>
              <a:rPr lang="en-US" altLang="zh-CN" sz="320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US" altLang="zh-CN" sz="3200" i="0" dirty="0" err="1">
                <a:solidFill>
                  <a:srgbClr val="FF0000"/>
                </a:solidFill>
                <a:latin typeface="宋体" panose="02010600030101010101" pitchFamily="2" charset="-122"/>
              </a:rPr>
              <a:t>à</a:t>
            </a: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qù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dēnɡ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shān</a:t>
            </a:r>
            <a:r>
              <a:rPr lang="en-US" altLang="zh-CN" sz="2800" i="0" dirty="0">
                <a:latin typeface="Arial" panose="020B0604020202020204" pitchFamily="34" charset="0"/>
              </a:rPr>
              <a:t> </a:t>
            </a:r>
            <a:r>
              <a:rPr lang="zh-CN" altLang="en-US" sz="2800" i="0" dirty="0">
                <a:latin typeface="Arial" panose="020B0604020202020204" pitchFamily="34" charset="0"/>
              </a:rPr>
              <a:t>。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 dirty="0">
                <a:latin typeface="Arial" panose="020B0604020202020204" pitchFamily="34" charset="0"/>
              </a:rPr>
              <a:t>林  文      孙    燕   去    登   山</a:t>
            </a:r>
            <a:r>
              <a:rPr lang="zh-CN" altLang="en-US" sz="2800" i="0" dirty="0">
                <a:latin typeface="Arial" panose="020B0604020202020204" pitchFamily="34" charset="0"/>
              </a:rPr>
              <a:t>   。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i="0" dirty="0" err="1">
                <a:latin typeface="Arial" panose="020B0604020202020204" pitchFamily="34" charset="0"/>
              </a:rPr>
              <a:t>lín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wén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dēnɡ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宋体" panose="02010600030101010101" pitchFamily="2" charset="-122"/>
              </a:rPr>
              <a:t>dào</a:t>
            </a:r>
            <a:r>
              <a:rPr lang="en-US" altLang="zh-CN" sz="3200" i="0" dirty="0">
                <a:latin typeface="宋体" panose="02010600030101010101" pitchFamily="2" charset="-122"/>
              </a:rPr>
              <a:t> </a:t>
            </a:r>
            <a:r>
              <a:rPr lang="en-US" altLang="zh-CN" sz="3200" i="0" dirty="0">
                <a:solidFill>
                  <a:srgbClr val="FF0000"/>
                </a:solidFill>
                <a:latin typeface="宋体" panose="02010600030101010101" pitchFamily="2" charset="-122"/>
              </a:rPr>
              <a:t>bàn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shān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yāo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zh-CN" altLang="en-US" sz="3200" i="0" dirty="0">
                <a:latin typeface="Arial" panose="020B0604020202020204" pitchFamily="34" charset="0"/>
              </a:rPr>
              <a:t>，</a:t>
            </a:r>
            <a:r>
              <a:rPr lang="zh-CN" altLang="en-US" sz="2800" i="0" dirty="0">
                <a:latin typeface="Arial" panose="020B0604020202020204" pitchFamily="34" charset="0"/>
              </a:rPr>
              <a:t>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 dirty="0">
                <a:latin typeface="Arial" panose="020B0604020202020204" pitchFamily="34" charset="0"/>
              </a:rPr>
              <a:t>林   文     登      到    半     山      腰</a:t>
            </a:r>
            <a:r>
              <a:rPr lang="zh-CN" altLang="en-US" sz="2800" i="0" dirty="0">
                <a:latin typeface="Arial" panose="020B0604020202020204" pitchFamily="34" charset="0"/>
              </a:rPr>
              <a:t>  ，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i="0" dirty="0" err="1">
                <a:latin typeface="Arial" panose="020B0604020202020204" pitchFamily="34" charset="0"/>
              </a:rPr>
              <a:t>fēnɡ</a:t>
            </a:r>
            <a:r>
              <a:rPr lang="en-US" altLang="zh-CN" sz="3200" i="0" dirty="0">
                <a:latin typeface="Arial" panose="020B0604020202020204" pitchFamily="34" charset="0"/>
              </a:rPr>
              <a:t>  </a:t>
            </a:r>
            <a:r>
              <a:rPr lang="en-US" altLang="zh-CN" sz="3200" i="0" dirty="0" err="1">
                <a:latin typeface="Arial" panose="020B0604020202020204" pitchFamily="34" charset="0"/>
              </a:rPr>
              <a:t>ér</a:t>
            </a:r>
            <a:r>
              <a:rPr lang="en-US" altLang="zh-CN" sz="3200" i="0" dirty="0">
                <a:latin typeface="Arial" panose="020B0604020202020204" pitchFamily="34" charset="0"/>
              </a:rPr>
              <a:t>  </a:t>
            </a:r>
            <a:r>
              <a:rPr lang="en-US" altLang="zh-CN" sz="3200" i="0" dirty="0" err="1">
                <a:latin typeface="Arial" panose="020B0604020202020204" pitchFamily="34" charset="0"/>
              </a:rPr>
              <a:t>ɡěi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tā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cā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cā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h</a:t>
            </a:r>
            <a:r>
              <a:rPr lang="en-US" altLang="zh-CN" sz="3200" i="0" dirty="0" err="1">
                <a:latin typeface="宋体" panose="02010600030101010101" pitchFamily="2" charset="-122"/>
              </a:rPr>
              <a:t>à</a:t>
            </a:r>
            <a:r>
              <a:rPr lang="en-US" altLang="zh-CN" sz="3200" i="0" dirty="0" err="1">
                <a:latin typeface="Arial" panose="020B0604020202020204" pitchFamily="34" charset="0"/>
              </a:rPr>
              <a:t>n</a:t>
            </a:r>
            <a:r>
              <a:rPr lang="en-US" altLang="zh-CN" sz="2800" i="0" dirty="0">
                <a:latin typeface="Arial" panose="020B0604020202020204" pitchFamily="34" charset="0"/>
              </a:rPr>
              <a:t> </a:t>
            </a:r>
            <a:r>
              <a:rPr lang="zh-CN" altLang="en-US" sz="2800" i="0" dirty="0">
                <a:latin typeface="Arial" panose="020B0604020202020204" pitchFamily="34" charset="0"/>
              </a:rPr>
              <a:t>。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 dirty="0">
                <a:latin typeface="Arial" panose="020B0604020202020204" pitchFamily="34" charset="0"/>
              </a:rPr>
              <a:t>风     儿    给  他 擦  擦 汗  。</a:t>
            </a:r>
            <a:r>
              <a:rPr lang="zh-CN" altLang="en-US" sz="2800" i="0" dirty="0">
                <a:latin typeface="Arial" panose="020B0604020202020204" pitchFamily="34" charset="0"/>
              </a:rPr>
              <a:t>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i="0" dirty="0" err="1">
                <a:latin typeface="Arial" panose="020B0604020202020204" pitchFamily="34" charset="0"/>
              </a:rPr>
              <a:t>sūn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y</a:t>
            </a:r>
            <a:r>
              <a:rPr lang="en-US" altLang="zh-CN" sz="3200" i="0" dirty="0" err="1">
                <a:latin typeface="宋体" panose="02010600030101010101" pitchFamily="2" charset="-122"/>
              </a:rPr>
              <a:t>à</a:t>
            </a:r>
            <a:r>
              <a:rPr lang="en-US" altLang="zh-CN" sz="3200" i="0" dirty="0" err="1">
                <a:latin typeface="Arial" panose="020B0604020202020204" pitchFamily="34" charset="0"/>
              </a:rPr>
              <a:t>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dēnɡ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d</a:t>
            </a:r>
            <a:r>
              <a:rPr lang="en-US" altLang="zh-CN" sz="3200" i="0" dirty="0" err="1">
                <a:latin typeface="宋体" panose="02010600030101010101" pitchFamily="2" charset="-122"/>
              </a:rPr>
              <a:t>à</a:t>
            </a:r>
            <a:r>
              <a:rPr lang="en-US" altLang="zh-CN" sz="3200" i="0" dirty="0" err="1">
                <a:latin typeface="Arial" panose="020B0604020202020204" pitchFamily="34" charset="0"/>
              </a:rPr>
              <a:t>o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shān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dǐnɡ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sh</a:t>
            </a:r>
            <a:r>
              <a:rPr lang="en-US" altLang="zh-CN" sz="3200" i="0" dirty="0" err="1">
                <a:latin typeface="宋体" panose="02010600030101010101" pitchFamily="2" charset="-122"/>
              </a:rPr>
              <a:t>à</a:t>
            </a:r>
            <a:r>
              <a:rPr lang="en-US" altLang="zh-CN" sz="3200" i="0" dirty="0" err="1">
                <a:latin typeface="Arial" panose="020B0604020202020204" pitchFamily="34" charset="0"/>
              </a:rPr>
              <a:t>nɡ</a:t>
            </a:r>
            <a:r>
              <a:rPr lang="en-US" altLang="zh-CN" sz="2800" i="0" dirty="0">
                <a:latin typeface="Arial" panose="020B0604020202020204" pitchFamily="34" charset="0"/>
              </a:rPr>
              <a:t> </a:t>
            </a:r>
            <a:r>
              <a:rPr lang="zh-CN" altLang="en-US" sz="2800" i="0" dirty="0">
                <a:latin typeface="Arial" panose="020B0604020202020204" pitchFamily="34" charset="0"/>
              </a:rPr>
              <a:t>，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 dirty="0">
                <a:latin typeface="Arial" panose="020B0604020202020204" pitchFamily="34" charset="0"/>
              </a:rPr>
              <a:t>孙     燕    登      到       山     顶      上    ， </a:t>
            </a:r>
            <a:endParaRPr lang="zh-CN" altLang="en-US" sz="2800" b="1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i="0" dirty="0" err="1">
                <a:latin typeface="Arial" panose="020B0604020202020204" pitchFamily="34" charset="0"/>
              </a:rPr>
              <a:t>b</a:t>
            </a:r>
            <a:r>
              <a:rPr lang="en-US" altLang="zh-CN" sz="3200" i="0" dirty="0" err="1">
                <a:latin typeface="宋体" panose="02010600030101010101" pitchFamily="2" charset="-122"/>
              </a:rPr>
              <a:t>á</a:t>
            </a:r>
            <a:r>
              <a:rPr lang="en-US" altLang="zh-CN" sz="3200" i="0" dirty="0" err="1">
                <a:latin typeface="Arial" panose="020B0604020202020204" pitchFamily="34" charset="0"/>
              </a:rPr>
              <a:t>i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solidFill>
                  <a:srgbClr val="FF0000"/>
                </a:solidFill>
                <a:latin typeface="Arial" panose="020B0604020202020204" pitchFamily="34" charset="0"/>
              </a:rPr>
              <a:t>yún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kuā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tā</a:t>
            </a:r>
            <a:r>
              <a:rPr lang="en-US" altLang="zh-CN" sz="3200" i="0" dirty="0">
                <a:latin typeface="Arial" panose="020B0604020202020204" pitchFamily="34" charset="0"/>
              </a:rPr>
              <a:t> yì </a:t>
            </a:r>
            <a:r>
              <a:rPr lang="en-US" altLang="zh-CN" sz="3200" i="0" dirty="0" err="1">
                <a:latin typeface="Arial" panose="020B0604020202020204" pitchFamily="34" charset="0"/>
              </a:rPr>
              <a:t>zhì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en-US" altLang="zh-CN" sz="3200" i="0" dirty="0" err="1">
                <a:latin typeface="Arial" panose="020B0604020202020204" pitchFamily="34" charset="0"/>
              </a:rPr>
              <a:t>jiān</a:t>
            </a:r>
            <a:r>
              <a:rPr lang="en-US" altLang="zh-CN" sz="3200" i="0" dirty="0">
                <a:latin typeface="Arial" panose="020B0604020202020204" pitchFamily="34" charset="0"/>
              </a:rPr>
              <a:t> </a:t>
            </a:r>
            <a:r>
              <a:rPr lang="zh-CN" altLang="en-US" sz="3200" i="0" dirty="0">
                <a:latin typeface="Arial" panose="020B0604020202020204" pitchFamily="34" charset="0"/>
              </a:rPr>
              <a:t>。</a:t>
            </a:r>
            <a:r>
              <a:rPr lang="zh-CN" altLang="en-US" sz="2800" i="0" dirty="0">
                <a:latin typeface="Arial" panose="020B0604020202020204" pitchFamily="34" charset="0"/>
              </a:rPr>
              <a:t> </a:t>
            </a:r>
            <a:endParaRPr lang="zh-CN" altLang="en-US" sz="2800" i="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i="0" dirty="0">
                <a:latin typeface="Arial" panose="020B0604020202020204" pitchFamily="34" charset="0"/>
              </a:rPr>
              <a:t>白   云     夸   她 意 志   坚   。 </a:t>
            </a:r>
            <a:endParaRPr lang="zh-CN" altLang="en-US" sz="2800" b="1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3492500" y="115888"/>
            <a:ext cx="1439863" cy="14398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68" name="Oval 4"/>
          <p:cNvSpPr>
            <a:spLocks noChangeArrowheads="1"/>
          </p:cNvSpPr>
          <p:nvPr/>
        </p:nvSpPr>
        <p:spPr bwMode="auto">
          <a:xfrm>
            <a:off x="4140200" y="1700213"/>
            <a:ext cx="1439863" cy="14398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auto">
          <a:xfrm>
            <a:off x="3419475" y="3213100"/>
            <a:ext cx="1439863" cy="14398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70" name="Oval 6"/>
          <p:cNvSpPr>
            <a:spLocks noChangeArrowheads="1"/>
          </p:cNvSpPr>
          <p:nvPr/>
        </p:nvSpPr>
        <p:spPr bwMode="auto">
          <a:xfrm>
            <a:off x="5003800" y="44450"/>
            <a:ext cx="1439863" cy="14398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2627313" y="1628775"/>
            <a:ext cx="1439862" cy="14398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72" name="Oval 8"/>
          <p:cNvSpPr>
            <a:spLocks noChangeArrowheads="1"/>
          </p:cNvSpPr>
          <p:nvPr/>
        </p:nvSpPr>
        <p:spPr bwMode="auto">
          <a:xfrm>
            <a:off x="1979613" y="115888"/>
            <a:ext cx="1439862" cy="14398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73" name="Oval 9"/>
          <p:cNvSpPr>
            <a:spLocks noChangeArrowheads="1"/>
          </p:cNvSpPr>
          <p:nvPr/>
        </p:nvSpPr>
        <p:spPr bwMode="auto">
          <a:xfrm>
            <a:off x="7596188" y="188913"/>
            <a:ext cx="1439862" cy="14398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74" name="Oval 10"/>
          <p:cNvSpPr>
            <a:spLocks noChangeArrowheads="1"/>
          </p:cNvSpPr>
          <p:nvPr/>
        </p:nvSpPr>
        <p:spPr bwMode="auto">
          <a:xfrm>
            <a:off x="6300788" y="1052513"/>
            <a:ext cx="1439862" cy="14398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2195513" y="260350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山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708400" y="188913"/>
            <a:ext cx="1368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田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219700" y="260350"/>
            <a:ext cx="1223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左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6516688" y="1125538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片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7812088" y="476250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右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2771775" y="170021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半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284663" y="1844675"/>
            <a:ext cx="935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云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635375" y="3357563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 i="0">
                <a:latin typeface="Arial" panose="020B0604020202020204" pitchFamily="34" charset="0"/>
              </a:rPr>
              <a:t>她</a:t>
            </a:r>
            <a:endParaRPr lang="zh-CN" altLang="en-US" sz="60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底"/>
          <p:cNvPicPr>
            <a:picLocks noChangeAspect="1" noChangeArrowheads="1"/>
          </p:cNvPicPr>
          <p:nvPr/>
        </p:nvPicPr>
        <p:blipFill>
          <a:blip r:embed="rId1" cstate="email"/>
          <a:srcRect r="-2084"/>
          <a:stretch>
            <a:fillRect/>
          </a:stretch>
        </p:blipFill>
        <p:spPr bwMode="auto">
          <a:xfrm>
            <a:off x="973138" y="1196975"/>
            <a:ext cx="777557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891" name="Group 3"/>
          <p:cNvGrpSpPr/>
          <p:nvPr/>
        </p:nvGrpSpPr>
        <p:grpSpPr bwMode="auto">
          <a:xfrm>
            <a:off x="2971800" y="2349500"/>
            <a:ext cx="3616325" cy="1793875"/>
            <a:chOff x="0" y="0"/>
            <a:chExt cx="2494" cy="454"/>
          </a:xfrm>
        </p:grpSpPr>
        <p:sp>
          <p:nvSpPr>
            <p:cNvPr id="165892" name="Line 4"/>
            <p:cNvSpPr>
              <a:spLocks noChangeShapeType="1"/>
            </p:cNvSpPr>
            <p:nvPr/>
          </p:nvSpPr>
          <p:spPr bwMode="auto">
            <a:xfrm>
              <a:off x="0" y="454"/>
              <a:ext cx="2494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5893" name="Line 5"/>
            <p:cNvSpPr>
              <a:spLocks noChangeShapeType="1"/>
            </p:cNvSpPr>
            <p:nvPr/>
          </p:nvSpPr>
          <p:spPr bwMode="auto">
            <a:xfrm>
              <a:off x="0" y="0"/>
              <a:ext cx="2494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843213" y="2197100"/>
            <a:ext cx="4105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i="0" dirty="0">
                <a:latin typeface="楷体_GB2312" pitchFamily="49" charset="-122"/>
                <a:ea typeface="楷体_GB2312" pitchFamily="49" charset="-122"/>
              </a:rPr>
              <a:t>山　田　左　片　</a:t>
            </a:r>
            <a:endParaRPr lang="zh-CN" altLang="en-US" sz="4000" b="1" i="0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i="0" dirty="0">
                <a:latin typeface="楷体_GB2312" pitchFamily="49" charset="-122"/>
                <a:ea typeface="楷体_GB2312" pitchFamily="49" charset="-122"/>
              </a:rPr>
              <a:t>右　半　云　她　 </a:t>
            </a:r>
            <a:endParaRPr lang="zh-CN" altLang="en-US" sz="4000" b="1" i="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Oval 2"/>
          <p:cNvSpPr>
            <a:spLocks noChangeArrowheads="1"/>
          </p:cNvSpPr>
          <p:nvPr/>
        </p:nvSpPr>
        <p:spPr bwMode="auto">
          <a:xfrm>
            <a:off x="6516688" y="1484313"/>
            <a:ext cx="15128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5" name="Oval 3"/>
          <p:cNvSpPr>
            <a:spLocks noChangeArrowheads="1"/>
          </p:cNvSpPr>
          <p:nvPr/>
        </p:nvSpPr>
        <p:spPr bwMode="auto">
          <a:xfrm>
            <a:off x="6588125" y="333375"/>
            <a:ext cx="15128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2057400" cy="1325563"/>
          </a:xfrm>
        </p:spPr>
        <p:txBody>
          <a:bodyPr/>
          <a:lstStyle/>
          <a:p>
            <a:r>
              <a:rPr lang="en-US" altLang="zh-CN" sz="7600" b="1" dirty="0">
                <a:solidFill>
                  <a:schemeClr val="tx1"/>
                </a:solidFill>
              </a:rPr>
              <a:t>ɑ</a:t>
            </a:r>
            <a:endParaRPr lang="en-US" altLang="zh-CN" sz="7600" b="1" dirty="0">
              <a:solidFill>
                <a:schemeClr val="tx1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70375" y="2398713"/>
            <a:ext cx="1260475" cy="16525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8600" b="1" dirty="0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zh-CN" sz="8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304800" y="1143000"/>
            <a:ext cx="189071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sz="7600" b="1" i="0" dirty="0">
                <a:solidFill>
                  <a:schemeClr val="tx2"/>
                </a:solidFill>
                <a:latin typeface="宋体" panose="02010600030101010101" pitchFamily="2" charset="-122"/>
              </a:rPr>
              <a:t>e</a:t>
            </a:r>
            <a:endParaRPr lang="en-US" altLang="zh-CN" sz="7600" b="1" i="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395288" y="2438400"/>
            <a:ext cx="181451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sz="7600" b="1" i="0" dirty="0">
                <a:solidFill>
                  <a:schemeClr val="tx2"/>
                </a:solidFill>
                <a:latin typeface="宋体" panose="02010600030101010101" pitchFamily="2" charset="-122"/>
              </a:rPr>
              <a:t>i</a:t>
            </a:r>
            <a:endParaRPr lang="en-US" altLang="zh-CN" sz="7600" b="1" i="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539750" y="3500438"/>
            <a:ext cx="15176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sz="7600" b="1" i="0" dirty="0">
                <a:solidFill>
                  <a:schemeClr val="tx2"/>
                </a:solidFill>
                <a:latin typeface="宋体" panose="02010600030101010101" pitchFamily="2" charset="-122"/>
              </a:rPr>
              <a:t>u</a:t>
            </a:r>
            <a:endParaRPr lang="en-US" altLang="zh-CN" sz="7600" b="1" i="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68313" y="4724400"/>
            <a:ext cx="1741487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sz="7600" b="1" i="0" dirty="0">
                <a:solidFill>
                  <a:schemeClr val="tx2"/>
                </a:solidFill>
                <a:latin typeface="宋体" panose="02010600030101010101" pitchFamily="2" charset="-122"/>
              </a:rPr>
              <a:t>ü</a:t>
            </a:r>
            <a:endParaRPr lang="en-US" altLang="zh-CN" sz="7600" b="1" i="0" dirty="0">
              <a:solidFill>
                <a:schemeClr val="tx2"/>
              </a:solidFill>
            </a:endParaRP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1828800" y="914400"/>
            <a:ext cx="2362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2057400" y="20574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1752600" y="3048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 flipV="1">
            <a:off x="1676400" y="3276600"/>
            <a:ext cx="2209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 flipV="1">
            <a:off x="1752600" y="3581400"/>
            <a:ext cx="2286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6659563" y="0"/>
            <a:ext cx="1752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i="0" dirty="0">
                <a:solidFill>
                  <a:srgbClr val="FF0000"/>
                </a:solidFill>
                <a:latin typeface="宋体" panose="02010600030101010101" pitchFamily="2" charset="-122"/>
              </a:rPr>
              <a:t>ɑn</a:t>
            </a:r>
            <a:endParaRPr lang="en-US" altLang="zh-CN" sz="8800" b="1" i="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6629400" y="1066800"/>
            <a:ext cx="1752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i="0" dirty="0">
                <a:solidFill>
                  <a:srgbClr val="FF0000"/>
                </a:solidFill>
                <a:latin typeface="宋体" panose="02010600030101010101" pitchFamily="2" charset="-122"/>
              </a:rPr>
              <a:t>en</a:t>
            </a:r>
            <a:endParaRPr lang="en-US" altLang="zh-CN" sz="8800" b="1" i="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6588125" y="2300288"/>
            <a:ext cx="17287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i="0" dirty="0">
                <a:solidFill>
                  <a:srgbClr val="FF0000"/>
                </a:solidFill>
                <a:latin typeface="宋体" panose="02010600030101010101" pitchFamily="2" charset="-122"/>
              </a:rPr>
              <a:t>in</a:t>
            </a:r>
            <a:endParaRPr lang="en-US" altLang="zh-CN" sz="8800" b="1" i="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6629400" y="3352800"/>
            <a:ext cx="1752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i="0" dirty="0">
                <a:solidFill>
                  <a:srgbClr val="FF0000"/>
                </a:solidFill>
                <a:latin typeface="宋体" panose="02010600030101010101" pitchFamily="2" charset="-122"/>
              </a:rPr>
              <a:t>un</a:t>
            </a:r>
            <a:endParaRPr lang="en-US" altLang="zh-CN" sz="8800" b="1" i="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6629400" y="4572000"/>
            <a:ext cx="1752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 i="0" dirty="0">
                <a:solidFill>
                  <a:srgbClr val="FF0000"/>
                </a:solidFill>
                <a:latin typeface="宋体" panose="02010600030101010101" pitchFamily="2" charset="-122"/>
              </a:rPr>
              <a:t>ün</a:t>
            </a:r>
            <a:endParaRPr lang="en-US" altLang="zh-CN" sz="8800" b="1" i="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2514600" y="5257800"/>
            <a:ext cx="5410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7200" b="1" i="0">
                <a:solidFill>
                  <a:srgbClr val="3399FF"/>
                </a:solidFill>
                <a:latin typeface="Arial" panose="020B0604020202020204" pitchFamily="34" charset="0"/>
                <a:ea typeface="方正楷体简体" pitchFamily="2" charset="-122"/>
              </a:rPr>
              <a:t>前鼻韵母</a:t>
            </a:r>
            <a:endParaRPr lang="zh-CN" altLang="en-US" sz="7200" b="1" i="0">
              <a:solidFill>
                <a:srgbClr val="3399FF"/>
              </a:solidFill>
              <a:latin typeface="Arial" panose="020B0604020202020204" pitchFamily="34" charset="0"/>
              <a:ea typeface="方正楷体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6" grpId="0" autoUpdateAnimBg="0"/>
      <p:bldP spid="125957" grpId="0" autoUpdateAnimBg="0" build="p"/>
      <p:bldP spid="125958" grpId="0" autoUpdateAnimBg="0"/>
      <p:bldP spid="125959" grpId="0" autoUpdateAnimBg="0"/>
      <p:bldP spid="125960" grpId="0" autoUpdateAnimBg="0"/>
      <p:bldP spid="125961" grpId="0" autoUpdateAnimBg="0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7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0">
                <a:solidFill>
                  <a:schemeClr val="hlink"/>
                </a:solidFill>
                <a:latin typeface="Arial" panose="020B0604020202020204" pitchFamily="34" charset="0"/>
              </a:rPr>
              <a:t>他</a:t>
            </a:r>
            <a:endParaRPr lang="zh-CN" altLang="en-US" sz="4400" b="1" i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876800" y="685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0">
                <a:solidFill>
                  <a:schemeClr val="hlink"/>
                </a:solidFill>
                <a:latin typeface="Arial" panose="020B0604020202020204" pitchFamily="34" charset="0"/>
              </a:rPr>
              <a:t>她</a:t>
            </a:r>
            <a:endParaRPr lang="zh-CN" altLang="en-US" sz="4400" b="1" i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732588" y="1484313"/>
            <a:ext cx="1905000" cy="143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800" b="1" i="0" dirty="0">
                <a:solidFill>
                  <a:srgbClr val="FF0066"/>
                </a:solidFill>
                <a:latin typeface="Arial" panose="020B0604020202020204" pitchFamily="34" charset="0"/>
              </a:rPr>
              <a:t>她</a:t>
            </a:r>
            <a:endParaRPr lang="zh-CN" altLang="en-US" sz="8800" b="1" i="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643438" y="1412875"/>
            <a:ext cx="1905000" cy="143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800" b="1" i="0" dirty="0">
                <a:solidFill>
                  <a:srgbClr val="FF0066"/>
                </a:solidFill>
                <a:latin typeface="Arial" panose="020B0604020202020204" pitchFamily="34" charset="0"/>
              </a:rPr>
              <a:t>他</a:t>
            </a:r>
            <a:endParaRPr lang="zh-CN" altLang="en-US" sz="8800" b="1" i="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6248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0" dirty="0">
                <a:solidFill>
                  <a:schemeClr val="tx2"/>
                </a:solidFill>
                <a:latin typeface="Arial" panose="020B0604020202020204" pitchFamily="34" charset="0"/>
              </a:rPr>
              <a:t>风儿给（    ）擦擦汗，</a:t>
            </a:r>
            <a:endParaRPr lang="zh-CN" altLang="en-US" sz="4400" b="1" i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400" b="1" i="0" dirty="0">
                <a:solidFill>
                  <a:schemeClr val="tx2"/>
                </a:solidFill>
                <a:latin typeface="Arial" panose="020B0604020202020204" pitchFamily="34" charset="0"/>
              </a:rPr>
              <a:t>白云夸（    ）意志坚。</a:t>
            </a:r>
            <a:endParaRPr lang="zh-CN" altLang="en-US" sz="4400" b="1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47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24600"/>
            <a:ext cx="990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i="0">
                <a:latin typeface="Arial" panose="020B0604020202020204" pitchFamily="34" charset="0"/>
              </a:rPr>
              <a:t>练习一</a:t>
            </a:r>
            <a:endParaRPr lang="zh-CN" altLang="en-US" sz="180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942E-6 L -0.20417 -0.315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5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9942E-6 L -0.2375 -0.315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15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11 L 0.2 0.344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775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09249E-7 L -0.1 0.488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2" grpId="1"/>
      <p:bldP spid="61443" grpId="0"/>
      <p:bldP spid="61443" grpId="1"/>
      <p:bldP spid="61444" grpId="0" animBg="1"/>
      <p:bldP spid="61445" grpId="0" animBg="1"/>
      <p:bldP spid="61445" grpId="1" animBg="1"/>
      <p:bldP spid="6144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0">
                <a:solidFill>
                  <a:schemeClr val="hlink"/>
                </a:solidFill>
                <a:latin typeface="Arial" panose="020B0604020202020204" pitchFamily="34" charset="0"/>
              </a:rPr>
              <a:t>他</a:t>
            </a:r>
            <a:endParaRPr lang="zh-CN" altLang="en-US" sz="4400" b="1" i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876800" y="685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0">
                <a:solidFill>
                  <a:schemeClr val="hlink"/>
                </a:solidFill>
                <a:latin typeface="Arial" panose="020B0604020202020204" pitchFamily="34" charset="0"/>
              </a:rPr>
              <a:t>她</a:t>
            </a:r>
            <a:endParaRPr lang="zh-CN" altLang="en-US" sz="4400" b="1" i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00563" y="620713"/>
            <a:ext cx="1905000" cy="143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800" b="1" i="0">
                <a:solidFill>
                  <a:srgbClr val="FF0066"/>
                </a:solidFill>
                <a:latin typeface="Arial" panose="020B0604020202020204" pitchFamily="34" charset="0"/>
              </a:rPr>
              <a:t>她</a:t>
            </a:r>
            <a:endParaRPr lang="zh-CN" altLang="en-US" sz="8800" b="1" i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547813" y="549275"/>
            <a:ext cx="1905000" cy="143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800" b="1" i="0" dirty="0">
                <a:solidFill>
                  <a:srgbClr val="FF0066"/>
                </a:solidFill>
                <a:latin typeface="Arial" panose="020B0604020202020204" pitchFamily="34" charset="0"/>
              </a:rPr>
              <a:t>他</a:t>
            </a:r>
            <a:endParaRPr lang="zh-CN" altLang="en-US" sz="8800" b="1" i="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619250" y="2997200"/>
            <a:ext cx="6248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i="0" dirty="0">
                <a:latin typeface="Arial" panose="020B0604020202020204" pitchFamily="34" charset="0"/>
              </a:rPr>
              <a:t>（    ）是我的姑姑，</a:t>
            </a:r>
            <a:endParaRPr lang="zh-CN" altLang="en-US" sz="4400" b="1" i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400" b="1" i="0" dirty="0">
                <a:latin typeface="Arial" panose="020B0604020202020204" pitchFamily="34" charset="0"/>
              </a:rPr>
              <a:t>（    ）是我的姑父</a:t>
            </a:r>
            <a:r>
              <a:rPr lang="zh-CN" altLang="en-US" sz="4400" b="1" i="0" dirty="0" smtClean="0">
                <a:latin typeface="Arial" panose="020B0604020202020204" pitchFamily="34" charset="0"/>
              </a:rPr>
              <a:t>。 </a:t>
            </a:r>
            <a:endParaRPr lang="zh-CN" altLang="en-US" sz="4400" b="1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335E-6 L 0.0375 0.499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49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7746E-6 L -0.25417 0.35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6" grpId="1"/>
      <p:bldP spid="62467" grpId="0"/>
      <p:bldP spid="62467" grpId="1"/>
      <p:bldP spid="6247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)7B5`BM%0XIZQ_O@7YOCXT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65243" y="141277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22" name="Picture 2" descr=")QZGP3`_30U73QBMFUZ3Y0W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YVCMY@$)LR)EFXISQ~S)1B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2514600" y="2819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3622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9436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867400" y="4038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rot="5400000">
            <a:off x="2514600" y="4038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rot="5400000">
            <a:off x="5867400" y="2819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828800" y="22098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d</a:t>
            </a:r>
            <a:endParaRPr kumimoji="1" lang="en-US" altLang="zh-CN" sz="4800" b="1" i="0" dirty="0">
              <a:latin typeface="Arial" panose="020B0604020202020204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477000" y="22098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d</a:t>
            </a:r>
            <a:r>
              <a:rPr kumimoji="1" lang="en-US" altLang="zh-CN" sz="5400" b="1" i="0" dirty="0">
                <a:latin typeface="Times New Roman" panose="02020603050405020304" pitchFamily="18" charset="0"/>
              </a:rPr>
              <a:t>ɑ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n</a:t>
            </a:r>
            <a:endParaRPr kumimoji="1" lang="en-US" altLang="zh-CN" sz="4800" b="1" i="0" dirty="0">
              <a:latin typeface="Arial" panose="020B0604020202020204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752600" y="32004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t</a:t>
            </a:r>
            <a:endParaRPr kumimoji="1" lang="en-US" altLang="zh-CN" sz="4800" b="1" i="0" dirty="0">
              <a:latin typeface="Arial" panose="020B0604020202020204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477000" y="32004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t</a:t>
            </a:r>
            <a:r>
              <a:rPr kumimoji="1" lang="en-US" altLang="zh-CN" sz="5400" b="1" i="0" dirty="0">
                <a:latin typeface="Times New Roman" panose="02020603050405020304" pitchFamily="18" charset="0"/>
              </a:rPr>
              <a:t>ɑ</a:t>
            </a:r>
            <a:r>
              <a:rPr kumimoji="1" lang="en-US" altLang="zh-CN" sz="4800" b="1" i="0" dirty="0">
                <a:latin typeface="Arial" panose="020B0604020202020204" pitchFamily="34" charset="0"/>
              </a:rPr>
              <a:t>n</a:t>
            </a:r>
            <a:endParaRPr kumimoji="1" lang="en-US" altLang="zh-CN" sz="4800" b="1" i="0" dirty="0">
              <a:latin typeface="Arial" panose="020B0604020202020204" pitchFamily="34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752600" y="41910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 dirty="0">
                <a:latin typeface="Arial" panose="020B0604020202020204" pitchFamily="34" charset="0"/>
              </a:rPr>
              <a:t>n</a:t>
            </a:r>
            <a:endParaRPr kumimoji="1" lang="en-US" altLang="zh-CN" sz="4800" b="1" i="0" dirty="0">
              <a:latin typeface="Arial" panose="020B0604020202020204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477000" y="41910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 dirty="0" err="1">
                <a:latin typeface="Arial" panose="020B0604020202020204" pitchFamily="34" charset="0"/>
              </a:rPr>
              <a:t>n</a:t>
            </a:r>
            <a:r>
              <a:rPr kumimoji="1" lang="en-US" altLang="zh-CN" sz="5400" b="1" i="0" dirty="0" err="1">
                <a:latin typeface="Times New Roman" panose="02020603050405020304" pitchFamily="18" charset="0"/>
              </a:rPr>
              <a:t>ɑ</a:t>
            </a:r>
            <a:r>
              <a:rPr kumimoji="1" lang="en-US" altLang="zh-CN" sz="4800" b="1" i="0" dirty="0" err="1">
                <a:latin typeface="Arial" panose="020B0604020202020204" pitchFamily="34" charset="0"/>
              </a:rPr>
              <a:t>n</a:t>
            </a:r>
            <a:endParaRPr kumimoji="1" lang="en-US" altLang="zh-CN" sz="4800" b="1" i="0" dirty="0"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124200" y="2590800"/>
            <a:ext cx="2743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6000" b="1" i="0">
                <a:latin typeface="Arial" panose="020B0604020202020204" pitchFamily="34" charset="0"/>
              </a:rPr>
              <a:t>    </a:t>
            </a:r>
            <a:r>
              <a:rPr kumimoji="1" lang="en-US" altLang="zh-CN" sz="9600" b="1" i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ɑn</a:t>
            </a:r>
            <a:endParaRPr kumimoji="1" lang="en-US" altLang="zh-CN" sz="9600" b="1" i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  <p:bldP spid="34821" grpId="0" animBg="1"/>
      <p:bldP spid="34822" grpId="0" animBg="1"/>
      <p:bldP spid="34823" grpId="0" animBg="1"/>
      <p:bldP spid="34824" grpId="0" animBg="1"/>
      <p:bldP spid="34825" grpId="0" autoUpdateAnimBg="0"/>
      <p:bldP spid="34826" grpId="0" autoUpdateAnimBg="0"/>
      <p:bldP spid="34827" grpId="0" autoUpdateAnimBg="0"/>
      <p:bldP spid="34828" grpId="0" autoUpdateAnimBg="0"/>
      <p:bldP spid="34829" grpId="0" autoUpdateAnimBg="0"/>
      <p:bldP spid="348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1" name="Group 3"/>
          <p:cNvGrpSpPr/>
          <p:nvPr/>
        </p:nvGrpSpPr>
        <p:grpSpPr bwMode="auto">
          <a:xfrm>
            <a:off x="3048000" y="3200400"/>
            <a:ext cx="2743200" cy="1066800"/>
            <a:chOff x="1920" y="2016"/>
            <a:chExt cx="1728" cy="672"/>
          </a:xfrm>
        </p:grpSpPr>
        <p:grpSp>
          <p:nvGrpSpPr>
            <p:cNvPr id="32772" name="Group 4"/>
            <p:cNvGrpSpPr/>
            <p:nvPr/>
          </p:nvGrpSpPr>
          <p:grpSpPr bwMode="auto">
            <a:xfrm>
              <a:off x="1920" y="2016"/>
              <a:ext cx="1728" cy="672"/>
              <a:chOff x="2016" y="2064"/>
              <a:chExt cx="1728" cy="672"/>
            </a:xfrm>
          </p:grpSpPr>
          <p:sp>
            <p:nvSpPr>
              <p:cNvPr id="32773" name="Oval 5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672" cy="672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kumimoji="1" lang="en-US" altLang="zh-CN" sz="6000" b="1" i="0">
                    <a:latin typeface="Arial" panose="020B0604020202020204" pitchFamily="34" charset="0"/>
                  </a:rPr>
                  <a:t>u</a:t>
                </a:r>
                <a:endParaRPr kumimoji="1" lang="en-US" altLang="zh-CN" sz="6000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2774" name="Oval 6"/>
              <p:cNvSpPr>
                <a:spLocks noChangeArrowheads="1"/>
              </p:cNvSpPr>
              <p:nvPr/>
            </p:nvSpPr>
            <p:spPr bwMode="auto">
              <a:xfrm>
                <a:off x="3072" y="2064"/>
                <a:ext cx="672" cy="67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kumimoji="1" lang="en-US" altLang="zh-CN" sz="6600" b="1" i="0">
                    <a:latin typeface="Times New Roman" panose="02020603050405020304" pitchFamily="18" charset="0"/>
                  </a:rPr>
                  <a:t>ɑ</a:t>
                </a:r>
                <a:r>
                  <a:rPr kumimoji="1" lang="en-US" altLang="zh-CN" sz="6000" b="1" i="0">
                    <a:latin typeface="Century Gothic" pitchFamily="34" charset="0"/>
                  </a:rPr>
                  <a:t>n</a:t>
                </a:r>
                <a:endParaRPr kumimoji="1" lang="en-US" altLang="zh-CN" sz="6000" b="1" i="0">
                  <a:latin typeface="Century Gothic" pitchFamily="34" charset="0"/>
                </a:endParaRPr>
              </a:p>
            </p:txBody>
          </p:sp>
        </p:grp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2592" y="23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514600" y="2819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3622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9436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867400" y="4038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rot="5400000">
            <a:off x="2514600" y="4038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rot="5400000">
            <a:off x="5867400" y="2819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752600" y="22098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g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477000" y="22098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gu</a:t>
            </a:r>
            <a:r>
              <a:rPr kumimoji="1" lang="en-US" altLang="zh-CN" sz="5400" b="1" i="0">
                <a:latin typeface="Times New Roman" panose="02020603050405020304" pitchFamily="18" charset="0"/>
              </a:rPr>
              <a:t>ɑ</a:t>
            </a:r>
            <a:r>
              <a:rPr kumimoji="1" lang="en-US" altLang="zh-CN" sz="4800" b="1" i="0">
                <a:latin typeface="Arial" panose="020B0604020202020204" pitchFamily="34" charset="0"/>
              </a:rPr>
              <a:t>n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752600" y="32004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k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477000" y="32004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ku</a:t>
            </a:r>
            <a:r>
              <a:rPr kumimoji="1" lang="en-US" altLang="zh-CN" sz="5400" b="1" i="0">
                <a:latin typeface="Times New Roman" panose="02020603050405020304" pitchFamily="18" charset="0"/>
              </a:rPr>
              <a:t>ɑ</a:t>
            </a:r>
            <a:r>
              <a:rPr kumimoji="1" lang="en-US" altLang="zh-CN" sz="4800" b="1" i="0">
                <a:latin typeface="Arial" panose="020B0604020202020204" pitchFamily="34" charset="0"/>
              </a:rPr>
              <a:t>n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752600" y="41910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h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6477000" y="41910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800" b="1" i="0">
                <a:latin typeface="Arial" panose="020B0604020202020204" pitchFamily="34" charset="0"/>
              </a:rPr>
              <a:t>hu</a:t>
            </a:r>
            <a:r>
              <a:rPr kumimoji="1" lang="en-US" altLang="zh-CN" sz="5400" b="1" i="0">
                <a:latin typeface="Times New Roman" panose="02020603050405020304" pitchFamily="18" charset="0"/>
              </a:rPr>
              <a:t>ɑ</a:t>
            </a:r>
            <a:r>
              <a:rPr kumimoji="1" lang="en-US" altLang="zh-CN" sz="4800" b="1" i="0">
                <a:latin typeface="Arial" panose="020B0604020202020204" pitchFamily="34" charset="0"/>
              </a:rPr>
              <a:t>n</a:t>
            </a:r>
            <a:endParaRPr kumimoji="1" lang="en-US" altLang="zh-CN" sz="48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utoUpdateAnimBg="0"/>
      <p:bldP spid="32783" grpId="0" autoUpdateAnimBg="0"/>
      <p:bldP spid="32784" grpId="0" autoUpdateAnimBg="0"/>
      <p:bldP spid="32785" grpId="0" autoUpdateAnimBg="0"/>
      <p:bldP spid="32786" grpId="0" autoUpdateAnimBg="0"/>
      <p:bldP spid="32787" grpId="0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2322</Words>
  <Application>WPS 演示</Application>
  <PresentationFormat>全屏显示(4:3)</PresentationFormat>
  <Paragraphs>414</Paragraphs>
  <Slides>52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52</vt:i4>
      </vt:variant>
    </vt:vector>
  </HeadingPairs>
  <TitlesOfParts>
    <vt:vector size="78" baseType="lpstr">
      <vt:lpstr>Arial</vt:lpstr>
      <vt:lpstr>宋体</vt:lpstr>
      <vt:lpstr>Wingdings</vt:lpstr>
      <vt:lpstr>Verdana</vt:lpstr>
      <vt:lpstr>Times New Roman</vt:lpstr>
      <vt:lpstr>Calibri</vt:lpstr>
      <vt:lpstr>微软雅黑</vt:lpstr>
      <vt:lpstr>黑体</vt:lpstr>
      <vt:lpstr>楷体_GB2312</vt:lpstr>
      <vt:lpstr>新宋体</vt:lpstr>
      <vt:lpstr>Arial</vt:lpstr>
      <vt:lpstr>方正楷体简体</vt:lpstr>
      <vt:lpstr>Century Gothic</vt:lpstr>
      <vt:lpstr>Segoe Print</vt:lpstr>
      <vt:lpstr>Arial Unicode MS</vt:lpstr>
      <vt:lpstr>新宋体-18030</vt:lpstr>
      <vt:lpstr>新宋体-18030</vt:lpstr>
      <vt:lpstr>Comic Sans MS</vt:lpstr>
      <vt:lpstr>MingLiU</vt:lpstr>
      <vt:lpstr>MingLiU-ExtB</vt:lpstr>
      <vt:lpstr>楷体_GB2312</vt:lpstr>
      <vt:lpstr>Kingsoft Phonetic Plain</vt:lpstr>
      <vt:lpstr>第一PPT模板网-WWW.1PPT.COM</vt:lpstr>
      <vt:lpstr>Paint.Picture</vt:lpstr>
      <vt:lpstr>Photoshop.Image.7</vt:lpstr>
      <vt:lpstr>Photoshop.Image.7</vt:lpstr>
      <vt:lpstr>PowerPoint 演示文稿</vt:lpstr>
      <vt:lpstr>PowerPoint 演示文稿</vt:lpstr>
      <vt:lpstr>PowerPoint 演示文稿</vt:lpstr>
      <vt:lpstr>PowerPoint 演示文稿</vt:lpstr>
      <vt:lpstr>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yin   yin   yin   yin</vt:lpstr>
      <vt:lpstr>PowerPoint 演示文稿</vt:lpstr>
      <vt:lpstr>PowerPoint 演示文稿</vt:lpstr>
      <vt:lpstr>PowerPoint 演示文稿</vt:lpstr>
      <vt:lpstr>ün</vt:lpstr>
      <vt:lpstr>PowerPoint 演示文稿</vt:lpstr>
      <vt:lpstr>PowerPoint 演示文稿</vt:lpstr>
      <vt:lpstr> ün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52</cp:revision>
  <dcterms:created xsi:type="dcterms:W3CDTF">2007-09-23T08:56:00Z</dcterms:created>
  <dcterms:modified xsi:type="dcterms:W3CDTF">2019-09-18T06:26:28Z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